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91" r:id="rId4"/>
    <p:sldId id="260" r:id="rId5"/>
    <p:sldId id="259" r:id="rId6"/>
    <p:sldId id="290" r:id="rId7"/>
    <p:sldId id="261" r:id="rId8"/>
    <p:sldId id="268" r:id="rId9"/>
    <p:sldId id="277" r:id="rId10"/>
    <p:sldId id="278" r:id="rId11"/>
    <p:sldId id="271" r:id="rId12"/>
    <p:sldId id="269" r:id="rId13"/>
    <p:sldId id="275" r:id="rId14"/>
    <p:sldId id="276" r:id="rId15"/>
    <p:sldId id="272" r:id="rId16"/>
    <p:sldId id="270" r:id="rId17"/>
    <p:sldId id="273" r:id="rId18"/>
    <p:sldId id="274" r:id="rId19"/>
    <p:sldId id="279" r:id="rId20"/>
    <p:sldId id="280" r:id="rId21"/>
    <p:sldId id="281" r:id="rId22"/>
    <p:sldId id="262" r:id="rId23"/>
    <p:sldId id="282" r:id="rId24"/>
    <p:sldId id="283" r:id="rId25"/>
    <p:sldId id="284" r:id="rId26"/>
    <p:sldId id="285" r:id="rId27"/>
    <p:sldId id="263" r:id="rId28"/>
    <p:sldId id="264" r:id="rId29"/>
    <p:sldId id="265" r:id="rId30"/>
    <p:sldId id="289" r:id="rId31"/>
    <p:sldId id="26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18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6068" autoAdjust="0"/>
  </p:normalViewPr>
  <p:slideViewPr>
    <p:cSldViewPr snapToGrid="0">
      <p:cViewPr varScale="1">
        <p:scale>
          <a:sx n="45" d="100"/>
          <a:sy n="45" d="100"/>
        </p:scale>
        <p:origin x="142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ata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F85386-0B9C-42AE-A720-10D1AEA0C476}"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75400C9-2E23-423B-9967-BA103A7DD371}">
      <dgm:prSet/>
      <dgm:spPr/>
      <dgm:t>
        <a:bodyPr/>
        <a:lstStyle/>
        <a:p>
          <a:r>
            <a:rPr lang="en-GB"/>
            <a:t>Knowing our data – should any NA be nulls or zeros?</a:t>
          </a:r>
          <a:endParaRPr lang="en-US"/>
        </a:p>
      </dgm:t>
    </dgm:pt>
    <dgm:pt modelId="{E8EDA435-A39D-43FA-A368-B0EDF20A8A90}" type="parTrans" cxnId="{D54B3FC3-1ACF-4C5F-BE11-24508C8C62EC}">
      <dgm:prSet/>
      <dgm:spPr/>
      <dgm:t>
        <a:bodyPr/>
        <a:lstStyle/>
        <a:p>
          <a:endParaRPr lang="en-US"/>
        </a:p>
      </dgm:t>
    </dgm:pt>
    <dgm:pt modelId="{11010BF8-1A38-4D33-A774-38BAF37E9C50}" type="sibTrans" cxnId="{D54B3FC3-1ACF-4C5F-BE11-24508C8C62EC}">
      <dgm:prSet/>
      <dgm:spPr/>
      <dgm:t>
        <a:bodyPr/>
        <a:lstStyle/>
        <a:p>
          <a:endParaRPr lang="en-US"/>
        </a:p>
      </dgm:t>
    </dgm:pt>
    <dgm:pt modelId="{606A97B9-A475-48E0-8784-4B325ACC6615}">
      <dgm:prSet/>
      <dgm:spPr/>
      <dgm:t>
        <a:bodyPr/>
        <a:lstStyle/>
        <a:p>
          <a:r>
            <a:rPr lang="en-GB" dirty="0"/>
            <a:t>Knowing the theory supporting our data – what might we expect? </a:t>
          </a:r>
          <a:endParaRPr lang="en-US" dirty="0"/>
        </a:p>
      </dgm:t>
    </dgm:pt>
    <dgm:pt modelId="{1577D5B2-AA3B-491F-BA26-33294B973759}" type="parTrans" cxnId="{2739BB01-900B-452C-B835-18F1BE0E932E}">
      <dgm:prSet/>
      <dgm:spPr/>
      <dgm:t>
        <a:bodyPr/>
        <a:lstStyle/>
        <a:p>
          <a:endParaRPr lang="en-US"/>
        </a:p>
      </dgm:t>
    </dgm:pt>
    <dgm:pt modelId="{8942EAC4-872F-4C97-9AD4-14802A1A20A1}" type="sibTrans" cxnId="{2739BB01-900B-452C-B835-18F1BE0E932E}">
      <dgm:prSet/>
      <dgm:spPr/>
      <dgm:t>
        <a:bodyPr/>
        <a:lstStyle/>
        <a:p>
          <a:endParaRPr lang="en-US"/>
        </a:p>
      </dgm:t>
    </dgm:pt>
    <dgm:pt modelId="{3D3E9410-F7EA-48B3-B3D2-70FFA949ED11}">
      <dgm:prSet/>
      <dgm:spPr/>
      <dgm:t>
        <a:bodyPr/>
        <a:lstStyle/>
        <a:p>
          <a:r>
            <a:rPr lang="en-GB" dirty="0"/>
            <a:t>Using statistical tests – Little test of missing data, logistic regressions.</a:t>
          </a:r>
          <a:endParaRPr lang="en-US" dirty="0"/>
        </a:p>
      </dgm:t>
    </dgm:pt>
    <dgm:pt modelId="{05C94EC4-ECFD-40A4-AD43-7510DCF5BAAC}" type="parTrans" cxnId="{081D5C8D-FFA0-4CC0-8B85-FC8D0D293E6D}">
      <dgm:prSet/>
      <dgm:spPr/>
      <dgm:t>
        <a:bodyPr/>
        <a:lstStyle/>
        <a:p>
          <a:endParaRPr lang="en-US"/>
        </a:p>
      </dgm:t>
    </dgm:pt>
    <dgm:pt modelId="{A8002668-E96B-4FAF-B46E-5796FD9FFE98}" type="sibTrans" cxnId="{081D5C8D-FFA0-4CC0-8B85-FC8D0D293E6D}">
      <dgm:prSet/>
      <dgm:spPr/>
      <dgm:t>
        <a:bodyPr/>
        <a:lstStyle/>
        <a:p>
          <a:endParaRPr lang="en-US"/>
        </a:p>
      </dgm:t>
    </dgm:pt>
    <dgm:pt modelId="{BB5A5004-B030-4B02-B375-5DDA669EBDD3}">
      <dgm:prSet/>
      <dgm:spPr/>
      <dgm:t>
        <a:bodyPr/>
        <a:lstStyle/>
        <a:p>
          <a:r>
            <a:rPr lang="en-GB" dirty="0"/>
            <a:t>Through exploring the data.</a:t>
          </a:r>
          <a:endParaRPr lang="en-US" dirty="0"/>
        </a:p>
      </dgm:t>
    </dgm:pt>
    <dgm:pt modelId="{10353EB8-E71D-4C1C-98EE-D6F7F5DF8989}" type="parTrans" cxnId="{0ECD9C6A-0713-42F1-9CB5-140E564A3012}">
      <dgm:prSet/>
      <dgm:spPr/>
      <dgm:t>
        <a:bodyPr/>
        <a:lstStyle/>
        <a:p>
          <a:endParaRPr lang="en-US"/>
        </a:p>
      </dgm:t>
    </dgm:pt>
    <dgm:pt modelId="{989DB2EB-19DF-432A-88E6-CEE72AFFEC9A}" type="sibTrans" cxnId="{0ECD9C6A-0713-42F1-9CB5-140E564A3012}">
      <dgm:prSet/>
      <dgm:spPr/>
      <dgm:t>
        <a:bodyPr/>
        <a:lstStyle/>
        <a:p>
          <a:endParaRPr lang="en-US"/>
        </a:p>
      </dgm:t>
    </dgm:pt>
    <dgm:pt modelId="{FA5286A0-6F2A-4A22-A6DE-62F02983BB2A}" type="pres">
      <dgm:prSet presAssocID="{0BF85386-0B9C-42AE-A720-10D1AEA0C476}" presName="root" presStyleCnt="0">
        <dgm:presLayoutVars>
          <dgm:dir/>
          <dgm:resizeHandles val="exact"/>
        </dgm:presLayoutVars>
      </dgm:prSet>
      <dgm:spPr/>
    </dgm:pt>
    <dgm:pt modelId="{9B42761C-119B-4FAC-A343-58EA17332500}" type="pres">
      <dgm:prSet presAssocID="{D75400C9-2E23-423B-9967-BA103A7DD371}" presName="compNode" presStyleCnt="0"/>
      <dgm:spPr/>
    </dgm:pt>
    <dgm:pt modelId="{8FDD27A8-6C44-4BD8-9C86-F954C6B5682E}" type="pres">
      <dgm:prSet presAssocID="{D75400C9-2E23-423B-9967-BA103A7DD371}" presName="bgRect" presStyleLbl="bgShp" presStyleIdx="0" presStyleCnt="4"/>
      <dgm:spPr/>
    </dgm:pt>
    <dgm:pt modelId="{9996C603-D257-4231-A71A-DABE834AC8A3}" type="pres">
      <dgm:prSet presAssocID="{D75400C9-2E23-423B-9967-BA103A7DD37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5FCFEA65-F082-403D-8569-FEEFD3F4EDF2}" type="pres">
      <dgm:prSet presAssocID="{D75400C9-2E23-423B-9967-BA103A7DD371}" presName="spaceRect" presStyleCnt="0"/>
      <dgm:spPr/>
    </dgm:pt>
    <dgm:pt modelId="{A5CC7E17-F60B-4B1D-9990-03BC8BA8286E}" type="pres">
      <dgm:prSet presAssocID="{D75400C9-2E23-423B-9967-BA103A7DD371}" presName="parTx" presStyleLbl="revTx" presStyleIdx="0" presStyleCnt="4">
        <dgm:presLayoutVars>
          <dgm:chMax val="0"/>
          <dgm:chPref val="0"/>
        </dgm:presLayoutVars>
      </dgm:prSet>
      <dgm:spPr/>
    </dgm:pt>
    <dgm:pt modelId="{A4E28F07-FDB6-4D92-AA3A-6110635D7041}" type="pres">
      <dgm:prSet presAssocID="{11010BF8-1A38-4D33-A774-38BAF37E9C50}" presName="sibTrans" presStyleCnt="0"/>
      <dgm:spPr/>
    </dgm:pt>
    <dgm:pt modelId="{27D97058-74BD-4A36-BCCC-7CFFDC1ADBF6}" type="pres">
      <dgm:prSet presAssocID="{606A97B9-A475-48E0-8784-4B325ACC6615}" presName="compNode" presStyleCnt="0"/>
      <dgm:spPr/>
    </dgm:pt>
    <dgm:pt modelId="{2EA4EA46-8F97-4383-A761-3CBAF1850C2F}" type="pres">
      <dgm:prSet presAssocID="{606A97B9-A475-48E0-8784-4B325ACC6615}" presName="bgRect" presStyleLbl="bgShp" presStyleIdx="1" presStyleCnt="4"/>
      <dgm:spPr/>
    </dgm:pt>
    <dgm:pt modelId="{D3BB8467-CF93-4878-A02A-6EA780C50238}" type="pres">
      <dgm:prSet presAssocID="{606A97B9-A475-48E0-8784-4B325ACC661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nections"/>
        </a:ext>
      </dgm:extLst>
    </dgm:pt>
    <dgm:pt modelId="{D8E26267-DF1B-4B3A-8276-A319FC03155C}" type="pres">
      <dgm:prSet presAssocID="{606A97B9-A475-48E0-8784-4B325ACC6615}" presName="spaceRect" presStyleCnt="0"/>
      <dgm:spPr/>
    </dgm:pt>
    <dgm:pt modelId="{B6F14C6C-D4FE-456B-ABF0-02969D5A9DFC}" type="pres">
      <dgm:prSet presAssocID="{606A97B9-A475-48E0-8784-4B325ACC6615}" presName="parTx" presStyleLbl="revTx" presStyleIdx="1" presStyleCnt="4">
        <dgm:presLayoutVars>
          <dgm:chMax val="0"/>
          <dgm:chPref val="0"/>
        </dgm:presLayoutVars>
      </dgm:prSet>
      <dgm:spPr/>
    </dgm:pt>
    <dgm:pt modelId="{074D91AF-EBA8-449C-A38E-7DF54612130C}" type="pres">
      <dgm:prSet presAssocID="{8942EAC4-872F-4C97-9AD4-14802A1A20A1}" presName="sibTrans" presStyleCnt="0"/>
      <dgm:spPr/>
    </dgm:pt>
    <dgm:pt modelId="{8232B4D6-2370-4509-ADE0-06CA2A9991D0}" type="pres">
      <dgm:prSet presAssocID="{3D3E9410-F7EA-48B3-B3D2-70FFA949ED11}" presName="compNode" presStyleCnt="0"/>
      <dgm:spPr/>
    </dgm:pt>
    <dgm:pt modelId="{A165C6CA-9B0C-4FCD-AA11-AE2A81D73DF9}" type="pres">
      <dgm:prSet presAssocID="{3D3E9410-F7EA-48B3-B3D2-70FFA949ED11}" presName="bgRect" presStyleLbl="bgShp" presStyleIdx="2" presStyleCnt="4"/>
      <dgm:spPr/>
    </dgm:pt>
    <dgm:pt modelId="{DA422805-3E26-4F21-87DF-7A6BD5EBDC02}" type="pres">
      <dgm:prSet presAssocID="{3D3E9410-F7EA-48B3-B3D2-70FFA949ED1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esentation with Pie Chart"/>
        </a:ext>
      </dgm:extLst>
    </dgm:pt>
    <dgm:pt modelId="{F946447E-C6FD-4F28-84A4-CEE726A88285}" type="pres">
      <dgm:prSet presAssocID="{3D3E9410-F7EA-48B3-B3D2-70FFA949ED11}" presName="spaceRect" presStyleCnt="0"/>
      <dgm:spPr/>
    </dgm:pt>
    <dgm:pt modelId="{CCFFACB7-54B7-48F7-AF0C-881336C39DEA}" type="pres">
      <dgm:prSet presAssocID="{3D3E9410-F7EA-48B3-B3D2-70FFA949ED11}" presName="parTx" presStyleLbl="revTx" presStyleIdx="2" presStyleCnt="4" custLinFactY="72329" custLinFactNeighborX="-3179" custLinFactNeighborY="100000">
        <dgm:presLayoutVars>
          <dgm:chMax val="0"/>
          <dgm:chPref val="0"/>
        </dgm:presLayoutVars>
      </dgm:prSet>
      <dgm:spPr/>
    </dgm:pt>
    <dgm:pt modelId="{4D2F037E-B884-413B-9AC6-93E7782455CF}" type="pres">
      <dgm:prSet presAssocID="{A8002668-E96B-4FAF-B46E-5796FD9FFE98}" presName="sibTrans" presStyleCnt="0"/>
      <dgm:spPr/>
    </dgm:pt>
    <dgm:pt modelId="{1C410EF4-7EBA-47E7-A563-CE1A9B53BD40}" type="pres">
      <dgm:prSet presAssocID="{BB5A5004-B030-4B02-B375-5DDA669EBDD3}" presName="compNode" presStyleCnt="0"/>
      <dgm:spPr/>
    </dgm:pt>
    <dgm:pt modelId="{12AE5C47-CF74-4A52-9CC7-DED61C570929}" type="pres">
      <dgm:prSet presAssocID="{BB5A5004-B030-4B02-B375-5DDA669EBDD3}" presName="bgRect" presStyleLbl="bgShp" presStyleIdx="3" presStyleCnt="4"/>
      <dgm:spPr/>
    </dgm:pt>
    <dgm:pt modelId="{60F1CFD0-7ECA-4F0C-95DD-82D55850CB37}" type="pres">
      <dgm:prSet presAssocID="{BB5A5004-B030-4B02-B375-5DDA669EBDD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E88EFD20-6437-4942-BBA9-C44059070852}" type="pres">
      <dgm:prSet presAssocID="{BB5A5004-B030-4B02-B375-5DDA669EBDD3}" presName="spaceRect" presStyleCnt="0"/>
      <dgm:spPr/>
    </dgm:pt>
    <dgm:pt modelId="{2A89B0FE-9DD0-458B-8321-0E59A95A865F}" type="pres">
      <dgm:prSet presAssocID="{BB5A5004-B030-4B02-B375-5DDA669EBDD3}" presName="parTx" presStyleLbl="revTx" presStyleIdx="3" presStyleCnt="4" custScaleY="93881" custLinFactY="-26463" custLinFactNeighborX="1158" custLinFactNeighborY="-100000">
        <dgm:presLayoutVars>
          <dgm:chMax val="0"/>
          <dgm:chPref val="0"/>
        </dgm:presLayoutVars>
      </dgm:prSet>
      <dgm:spPr/>
    </dgm:pt>
  </dgm:ptLst>
  <dgm:cxnLst>
    <dgm:cxn modelId="{2739BB01-900B-452C-B835-18F1BE0E932E}" srcId="{0BF85386-0B9C-42AE-A720-10D1AEA0C476}" destId="{606A97B9-A475-48E0-8784-4B325ACC6615}" srcOrd="1" destOrd="0" parTransId="{1577D5B2-AA3B-491F-BA26-33294B973759}" sibTransId="{8942EAC4-872F-4C97-9AD4-14802A1A20A1}"/>
    <dgm:cxn modelId="{4521080C-8DC1-4AC0-975D-DD9F99930215}" type="presOf" srcId="{606A97B9-A475-48E0-8784-4B325ACC6615}" destId="{B6F14C6C-D4FE-456B-ABF0-02969D5A9DFC}" srcOrd="0" destOrd="0" presId="urn:microsoft.com/office/officeart/2018/2/layout/IconVerticalSolidList"/>
    <dgm:cxn modelId="{0DB41328-90CF-469F-AE6D-10930A41D3E8}" type="presOf" srcId="{0BF85386-0B9C-42AE-A720-10D1AEA0C476}" destId="{FA5286A0-6F2A-4A22-A6DE-62F02983BB2A}" srcOrd="0" destOrd="0" presId="urn:microsoft.com/office/officeart/2018/2/layout/IconVerticalSolidList"/>
    <dgm:cxn modelId="{0ECD9C6A-0713-42F1-9CB5-140E564A3012}" srcId="{0BF85386-0B9C-42AE-A720-10D1AEA0C476}" destId="{BB5A5004-B030-4B02-B375-5DDA669EBDD3}" srcOrd="3" destOrd="0" parTransId="{10353EB8-E71D-4C1C-98EE-D6F7F5DF8989}" sibTransId="{989DB2EB-19DF-432A-88E6-CEE72AFFEC9A}"/>
    <dgm:cxn modelId="{0B7B357A-73DD-44D1-9FC2-E58FD974567F}" type="presOf" srcId="{BB5A5004-B030-4B02-B375-5DDA669EBDD3}" destId="{2A89B0FE-9DD0-458B-8321-0E59A95A865F}" srcOrd="0" destOrd="0" presId="urn:microsoft.com/office/officeart/2018/2/layout/IconVerticalSolidList"/>
    <dgm:cxn modelId="{081D5C8D-FFA0-4CC0-8B85-FC8D0D293E6D}" srcId="{0BF85386-0B9C-42AE-A720-10D1AEA0C476}" destId="{3D3E9410-F7EA-48B3-B3D2-70FFA949ED11}" srcOrd="2" destOrd="0" parTransId="{05C94EC4-ECFD-40A4-AD43-7510DCF5BAAC}" sibTransId="{A8002668-E96B-4FAF-B46E-5796FD9FFE98}"/>
    <dgm:cxn modelId="{9A728493-3929-4DBD-9EFF-195C670689C6}" type="presOf" srcId="{3D3E9410-F7EA-48B3-B3D2-70FFA949ED11}" destId="{CCFFACB7-54B7-48F7-AF0C-881336C39DEA}" srcOrd="0" destOrd="0" presId="urn:microsoft.com/office/officeart/2018/2/layout/IconVerticalSolidList"/>
    <dgm:cxn modelId="{D54B3FC3-1ACF-4C5F-BE11-24508C8C62EC}" srcId="{0BF85386-0B9C-42AE-A720-10D1AEA0C476}" destId="{D75400C9-2E23-423B-9967-BA103A7DD371}" srcOrd="0" destOrd="0" parTransId="{E8EDA435-A39D-43FA-A368-B0EDF20A8A90}" sibTransId="{11010BF8-1A38-4D33-A774-38BAF37E9C50}"/>
    <dgm:cxn modelId="{DFE348C5-53DD-4D49-A6F9-3AF93B73EBCD}" type="presOf" srcId="{D75400C9-2E23-423B-9967-BA103A7DD371}" destId="{A5CC7E17-F60B-4B1D-9990-03BC8BA8286E}" srcOrd="0" destOrd="0" presId="urn:microsoft.com/office/officeart/2018/2/layout/IconVerticalSolidList"/>
    <dgm:cxn modelId="{D2D4976B-72A5-4A76-A597-2168D4A0823B}" type="presParOf" srcId="{FA5286A0-6F2A-4A22-A6DE-62F02983BB2A}" destId="{9B42761C-119B-4FAC-A343-58EA17332500}" srcOrd="0" destOrd="0" presId="urn:microsoft.com/office/officeart/2018/2/layout/IconVerticalSolidList"/>
    <dgm:cxn modelId="{34AA53B2-7CFC-42E2-88FD-C28BC22FD112}" type="presParOf" srcId="{9B42761C-119B-4FAC-A343-58EA17332500}" destId="{8FDD27A8-6C44-4BD8-9C86-F954C6B5682E}" srcOrd="0" destOrd="0" presId="urn:microsoft.com/office/officeart/2018/2/layout/IconVerticalSolidList"/>
    <dgm:cxn modelId="{5DDDCF94-01EB-445B-9849-78292C731588}" type="presParOf" srcId="{9B42761C-119B-4FAC-A343-58EA17332500}" destId="{9996C603-D257-4231-A71A-DABE834AC8A3}" srcOrd="1" destOrd="0" presId="urn:microsoft.com/office/officeart/2018/2/layout/IconVerticalSolidList"/>
    <dgm:cxn modelId="{3C817778-5E79-4E91-93E2-E05C3F655D1D}" type="presParOf" srcId="{9B42761C-119B-4FAC-A343-58EA17332500}" destId="{5FCFEA65-F082-403D-8569-FEEFD3F4EDF2}" srcOrd="2" destOrd="0" presId="urn:microsoft.com/office/officeart/2018/2/layout/IconVerticalSolidList"/>
    <dgm:cxn modelId="{8B6D0ABE-9CD0-4FDD-A068-591CBC4123D9}" type="presParOf" srcId="{9B42761C-119B-4FAC-A343-58EA17332500}" destId="{A5CC7E17-F60B-4B1D-9990-03BC8BA8286E}" srcOrd="3" destOrd="0" presId="urn:microsoft.com/office/officeart/2018/2/layout/IconVerticalSolidList"/>
    <dgm:cxn modelId="{375F6375-F6A6-4B5D-BCDC-DB9A80B497F7}" type="presParOf" srcId="{FA5286A0-6F2A-4A22-A6DE-62F02983BB2A}" destId="{A4E28F07-FDB6-4D92-AA3A-6110635D7041}" srcOrd="1" destOrd="0" presId="urn:microsoft.com/office/officeart/2018/2/layout/IconVerticalSolidList"/>
    <dgm:cxn modelId="{81B4330C-8BA9-48CA-84C6-D61724A70A69}" type="presParOf" srcId="{FA5286A0-6F2A-4A22-A6DE-62F02983BB2A}" destId="{27D97058-74BD-4A36-BCCC-7CFFDC1ADBF6}" srcOrd="2" destOrd="0" presId="urn:microsoft.com/office/officeart/2018/2/layout/IconVerticalSolidList"/>
    <dgm:cxn modelId="{5AF44D2D-1379-467C-9035-53202918D1E0}" type="presParOf" srcId="{27D97058-74BD-4A36-BCCC-7CFFDC1ADBF6}" destId="{2EA4EA46-8F97-4383-A761-3CBAF1850C2F}" srcOrd="0" destOrd="0" presId="urn:microsoft.com/office/officeart/2018/2/layout/IconVerticalSolidList"/>
    <dgm:cxn modelId="{F6ACC451-77F0-489A-B4A7-1B411FB2E13F}" type="presParOf" srcId="{27D97058-74BD-4A36-BCCC-7CFFDC1ADBF6}" destId="{D3BB8467-CF93-4878-A02A-6EA780C50238}" srcOrd="1" destOrd="0" presId="urn:microsoft.com/office/officeart/2018/2/layout/IconVerticalSolidList"/>
    <dgm:cxn modelId="{C087A7E0-5386-4F79-920E-DEF727019C8F}" type="presParOf" srcId="{27D97058-74BD-4A36-BCCC-7CFFDC1ADBF6}" destId="{D8E26267-DF1B-4B3A-8276-A319FC03155C}" srcOrd="2" destOrd="0" presId="urn:microsoft.com/office/officeart/2018/2/layout/IconVerticalSolidList"/>
    <dgm:cxn modelId="{5BE530D4-90CA-4970-87C6-895A03988A13}" type="presParOf" srcId="{27D97058-74BD-4A36-BCCC-7CFFDC1ADBF6}" destId="{B6F14C6C-D4FE-456B-ABF0-02969D5A9DFC}" srcOrd="3" destOrd="0" presId="urn:microsoft.com/office/officeart/2018/2/layout/IconVerticalSolidList"/>
    <dgm:cxn modelId="{CDDC586D-BE1F-423E-90D6-12A31C958251}" type="presParOf" srcId="{FA5286A0-6F2A-4A22-A6DE-62F02983BB2A}" destId="{074D91AF-EBA8-449C-A38E-7DF54612130C}" srcOrd="3" destOrd="0" presId="urn:microsoft.com/office/officeart/2018/2/layout/IconVerticalSolidList"/>
    <dgm:cxn modelId="{578AB31D-D593-45D6-8C29-4C19337B4E07}" type="presParOf" srcId="{FA5286A0-6F2A-4A22-A6DE-62F02983BB2A}" destId="{8232B4D6-2370-4509-ADE0-06CA2A9991D0}" srcOrd="4" destOrd="0" presId="urn:microsoft.com/office/officeart/2018/2/layout/IconVerticalSolidList"/>
    <dgm:cxn modelId="{9CF5EB1E-04D5-4632-9116-C563D476AB39}" type="presParOf" srcId="{8232B4D6-2370-4509-ADE0-06CA2A9991D0}" destId="{A165C6CA-9B0C-4FCD-AA11-AE2A81D73DF9}" srcOrd="0" destOrd="0" presId="urn:microsoft.com/office/officeart/2018/2/layout/IconVerticalSolidList"/>
    <dgm:cxn modelId="{10C084DE-10C5-4E78-9E1D-B9FE06D8B1C6}" type="presParOf" srcId="{8232B4D6-2370-4509-ADE0-06CA2A9991D0}" destId="{DA422805-3E26-4F21-87DF-7A6BD5EBDC02}" srcOrd="1" destOrd="0" presId="urn:microsoft.com/office/officeart/2018/2/layout/IconVerticalSolidList"/>
    <dgm:cxn modelId="{EDDD751C-9D1F-4B96-83EB-CA798623E7B2}" type="presParOf" srcId="{8232B4D6-2370-4509-ADE0-06CA2A9991D0}" destId="{F946447E-C6FD-4F28-84A4-CEE726A88285}" srcOrd="2" destOrd="0" presId="urn:microsoft.com/office/officeart/2018/2/layout/IconVerticalSolidList"/>
    <dgm:cxn modelId="{AF3EA76E-541F-4D34-8E85-875983FE3FD0}" type="presParOf" srcId="{8232B4D6-2370-4509-ADE0-06CA2A9991D0}" destId="{CCFFACB7-54B7-48F7-AF0C-881336C39DEA}" srcOrd="3" destOrd="0" presId="urn:microsoft.com/office/officeart/2018/2/layout/IconVerticalSolidList"/>
    <dgm:cxn modelId="{D95930A8-34D2-4EB2-85AF-5B92E1BA9754}" type="presParOf" srcId="{FA5286A0-6F2A-4A22-A6DE-62F02983BB2A}" destId="{4D2F037E-B884-413B-9AC6-93E7782455CF}" srcOrd="5" destOrd="0" presId="urn:microsoft.com/office/officeart/2018/2/layout/IconVerticalSolidList"/>
    <dgm:cxn modelId="{8A8E1A13-6035-4FBF-9D87-33F38517FC1E}" type="presParOf" srcId="{FA5286A0-6F2A-4A22-A6DE-62F02983BB2A}" destId="{1C410EF4-7EBA-47E7-A563-CE1A9B53BD40}" srcOrd="6" destOrd="0" presId="urn:microsoft.com/office/officeart/2018/2/layout/IconVerticalSolidList"/>
    <dgm:cxn modelId="{4980FA8B-228A-4BA8-9717-A4670F11015C}" type="presParOf" srcId="{1C410EF4-7EBA-47E7-A563-CE1A9B53BD40}" destId="{12AE5C47-CF74-4A52-9CC7-DED61C570929}" srcOrd="0" destOrd="0" presId="urn:microsoft.com/office/officeart/2018/2/layout/IconVerticalSolidList"/>
    <dgm:cxn modelId="{1B72CCDA-7A52-4752-B25B-4C702811804B}" type="presParOf" srcId="{1C410EF4-7EBA-47E7-A563-CE1A9B53BD40}" destId="{60F1CFD0-7ECA-4F0C-95DD-82D55850CB37}" srcOrd="1" destOrd="0" presId="urn:microsoft.com/office/officeart/2018/2/layout/IconVerticalSolidList"/>
    <dgm:cxn modelId="{70E93129-E746-48FB-AC6B-CF3BFB0420FE}" type="presParOf" srcId="{1C410EF4-7EBA-47E7-A563-CE1A9B53BD40}" destId="{E88EFD20-6437-4942-BBA9-C44059070852}" srcOrd="2" destOrd="0" presId="urn:microsoft.com/office/officeart/2018/2/layout/IconVerticalSolidList"/>
    <dgm:cxn modelId="{602E3F90-010C-4DC1-A7A8-90657747B19D}" type="presParOf" srcId="{1C410EF4-7EBA-47E7-A563-CE1A9B53BD40}" destId="{2A89B0FE-9DD0-458B-8321-0E59A95A865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D73CBE-6DE8-4254-BD98-D09170C0D5F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411B378-D0B9-4818-B45F-F21CE3965282}">
      <dgm:prSet/>
      <dgm:spPr/>
      <dgm:t>
        <a:bodyPr/>
        <a:lstStyle/>
        <a:p>
          <a:pPr>
            <a:lnSpc>
              <a:spcPct val="100000"/>
            </a:lnSpc>
          </a:pPr>
          <a:r>
            <a:rPr lang="en-GB"/>
            <a:t>Missing completely at random MCAR</a:t>
          </a:r>
          <a:endParaRPr lang="en-US"/>
        </a:p>
      </dgm:t>
    </dgm:pt>
    <dgm:pt modelId="{B7173124-ECA6-4753-9D5A-CBCAB746C303}" type="parTrans" cxnId="{43ACF943-9047-4AA6-90CE-40B97C10B3D5}">
      <dgm:prSet/>
      <dgm:spPr/>
      <dgm:t>
        <a:bodyPr/>
        <a:lstStyle/>
        <a:p>
          <a:endParaRPr lang="en-US"/>
        </a:p>
      </dgm:t>
    </dgm:pt>
    <dgm:pt modelId="{4E0CA51A-9C5F-49B9-9B7B-ECB8CCEB2799}" type="sibTrans" cxnId="{43ACF943-9047-4AA6-90CE-40B97C10B3D5}">
      <dgm:prSet/>
      <dgm:spPr/>
      <dgm:t>
        <a:bodyPr/>
        <a:lstStyle/>
        <a:p>
          <a:endParaRPr lang="en-US"/>
        </a:p>
      </dgm:t>
    </dgm:pt>
    <dgm:pt modelId="{255683F0-E301-4D06-B778-4453844268E0}">
      <dgm:prSet/>
      <dgm:spPr/>
      <dgm:t>
        <a:bodyPr/>
        <a:lstStyle/>
        <a:p>
          <a:pPr>
            <a:lnSpc>
              <a:spcPct val="100000"/>
            </a:lnSpc>
          </a:pPr>
          <a:r>
            <a:rPr lang="en-GB" dirty="0"/>
            <a:t>Missingness is unrelated to the data. </a:t>
          </a:r>
          <a:endParaRPr lang="en-US" dirty="0"/>
        </a:p>
      </dgm:t>
    </dgm:pt>
    <dgm:pt modelId="{69DD0B67-F3A6-4F4B-8615-18E22602BECD}" type="parTrans" cxnId="{FBB5A28C-E4CD-445F-A177-6C1AACDEA85E}">
      <dgm:prSet/>
      <dgm:spPr/>
      <dgm:t>
        <a:bodyPr/>
        <a:lstStyle/>
        <a:p>
          <a:endParaRPr lang="en-US"/>
        </a:p>
      </dgm:t>
    </dgm:pt>
    <dgm:pt modelId="{619F17A9-5C98-4591-A14F-CF22051EDE7D}" type="sibTrans" cxnId="{FBB5A28C-E4CD-445F-A177-6C1AACDEA85E}">
      <dgm:prSet/>
      <dgm:spPr/>
      <dgm:t>
        <a:bodyPr/>
        <a:lstStyle/>
        <a:p>
          <a:endParaRPr lang="en-US"/>
        </a:p>
      </dgm:t>
    </dgm:pt>
    <dgm:pt modelId="{4FA89874-306E-4ABF-B5CF-E6ACD37D614F}">
      <dgm:prSet/>
      <dgm:spPr/>
      <dgm:t>
        <a:bodyPr/>
        <a:lstStyle/>
        <a:p>
          <a:pPr>
            <a:lnSpc>
              <a:spcPct val="100000"/>
            </a:lnSpc>
          </a:pPr>
          <a:r>
            <a:rPr lang="en-GB"/>
            <a:t>Missing at random MAR</a:t>
          </a:r>
          <a:endParaRPr lang="en-US"/>
        </a:p>
      </dgm:t>
    </dgm:pt>
    <dgm:pt modelId="{7DA66F68-551C-4C82-B634-2AAB7811AC35}" type="parTrans" cxnId="{D896A53F-C5D8-4E0F-8088-EB0EC20CB675}">
      <dgm:prSet/>
      <dgm:spPr/>
      <dgm:t>
        <a:bodyPr/>
        <a:lstStyle/>
        <a:p>
          <a:endParaRPr lang="en-US"/>
        </a:p>
      </dgm:t>
    </dgm:pt>
    <dgm:pt modelId="{0A6A1D55-5952-4CE5-9888-A3F82EAEE1EC}" type="sibTrans" cxnId="{D896A53F-C5D8-4E0F-8088-EB0EC20CB675}">
      <dgm:prSet/>
      <dgm:spPr/>
      <dgm:t>
        <a:bodyPr/>
        <a:lstStyle/>
        <a:p>
          <a:endParaRPr lang="en-US"/>
        </a:p>
      </dgm:t>
    </dgm:pt>
    <dgm:pt modelId="{1F31CF48-8990-4EF1-932B-7D63E490CB6E}">
      <dgm:prSet/>
      <dgm:spPr/>
      <dgm:t>
        <a:bodyPr/>
        <a:lstStyle/>
        <a:p>
          <a:pPr>
            <a:lnSpc>
              <a:spcPct val="100000"/>
            </a:lnSpc>
          </a:pPr>
          <a:r>
            <a:rPr lang="en-GB" dirty="0"/>
            <a:t>Missingness can be predicted.</a:t>
          </a:r>
          <a:endParaRPr lang="en-US" dirty="0"/>
        </a:p>
      </dgm:t>
    </dgm:pt>
    <dgm:pt modelId="{5A133922-FFFF-490E-9D02-6762FFEFBFBA}" type="parTrans" cxnId="{7CF2EE2D-2430-4483-B780-0265C8C3B846}">
      <dgm:prSet/>
      <dgm:spPr/>
      <dgm:t>
        <a:bodyPr/>
        <a:lstStyle/>
        <a:p>
          <a:endParaRPr lang="en-US"/>
        </a:p>
      </dgm:t>
    </dgm:pt>
    <dgm:pt modelId="{4D3ED951-861D-4CA3-9E20-449A40808EE7}" type="sibTrans" cxnId="{7CF2EE2D-2430-4483-B780-0265C8C3B846}">
      <dgm:prSet/>
      <dgm:spPr/>
      <dgm:t>
        <a:bodyPr/>
        <a:lstStyle/>
        <a:p>
          <a:endParaRPr lang="en-US"/>
        </a:p>
      </dgm:t>
    </dgm:pt>
    <dgm:pt modelId="{613F7C0A-DE9C-4A01-9E3A-76712995D09B}">
      <dgm:prSet/>
      <dgm:spPr/>
      <dgm:t>
        <a:bodyPr/>
        <a:lstStyle/>
        <a:p>
          <a:pPr>
            <a:lnSpc>
              <a:spcPct val="100000"/>
            </a:lnSpc>
          </a:pPr>
          <a:r>
            <a:rPr lang="en-GB"/>
            <a:t>Missing not at random (MNAR)</a:t>
          </a:r>
          <a:endParaRPr lang="en-US"/>
        </a:p>
      </dgm:t>
    </dgm:pt>
    <dgm:pt modelId="{D533BFC1-6F60-46DF-A083-F95BFB45574E}" type="parTrans" cxnId="{597BE77B-000B-49DE-94AD-412FFDD9594E}">
      <dgm:prSet/>
      <dgm:spPr/>
      <dgm:t>
        <a:bodyPr/>
        <a:lstStyle/>
        <a:p>
          <a:endParaRPr lang="en-US"/>
        </a:p>
      </dgm:t>
    </dgm:pt>
    <dgm:pt modelId="{77307227-1234-4CB8-A858-45CCC416963F}" type="sibTrans" cxnId="{597BE77B-000B-49DE-94AD-412FFDD9594E}">
      <dgm:prSet/>
      <dgm:spPr/>
      <dgm:t>
        <a:bodyPr/>
        <a:lstStyle/>
        <a:p>
          <a:endParaRPr lang="en-US"/>
        </a:p>
      </dgm:t>
    </dgm:pt>
    <dgm:pt modelId="{6011AD03-F21B-44C4-99EA-49BC9B418164}">
      <dgm:prSet/>
      <dgm:spPr/>
      <dgm:t>
        <a:bodyPr/>
        <a:lstStyle/>
        <a:p>
          <a:pPr>
            <a:lnSpc>
              <a:spcPct val="100000"/>
            </a:lnSpc>
          </a:pPr>
          <a:r>
            <a:rPr lang="en-GB"/>
            <a:t>The reasons of missingness are unknown to us</a:t>
          </a:r>
          <a:endParaRPr lang="en-US"/>
        </a:p>
      </dgm:t>
    </dgm:pt>
    <dgm:pt modelId="{AD7345CB-0223-425F-92B6-A57FDD10261D}" type="parTrans" cxnId="{52932713-313E-4FA7-9900-FD19161EBAB5}">
      <dgm:prSet/>
      <dgm:spPr/>
      <dgm:t>
        <a:bodyPr/>
        <a:lstStyle/>
        <a:p>
          <a:endParaRPr lang="en-US"/>
        </a:p>
      </dgm:t>
    </dgm:pt>
    <dgm:pt modelId="{D4A36A0F-4981-4664-B4E6-8CFCCBDE380F}" type="sibTrans" cxnId="{52932713-313E-4FA7-9900-FD19161EBAB5}">
      <dgm:prSet/>
      <dgm:spPr/>
      <dgm:t>
        <a:bodyPr/>
        <a:lstStyle/>
        <a:p>
          <a:endParaRPr lang="en-US"/>
        </a:p>
      </dgm:t>
    </dgm:pt>
    <dgm:pt modelId="{3C605764-17F9-464F-9C25-5C978672CE56}" type="pres">
      <dgm:prSet presAssocID="{51D73CBE-6DE8-4254-BD98-D09170C0D5F6}" presName="root" presStyleCnt="0">
        <dgm:presLayoutVars>
          <dgm:dir/>
          <dgm:resizeHandles val="exact"/>
        </dgm:presLayoutVars>
      </dgm:prSet>
      <dgm:spPr/>
    </dgm:pt>
    <dgm:pt modelId="{23AAADC7-0C10-4EB5-841F-8B6206EEE075}" type="pres">
      <dgm:prSet presAssocID="{0411B378-D0B9-4818-B45F-F21CE3965282}" presName="compNode" presStyleCnt="0"/>
      <dgm:spPr/>
    </dgm:pt>
    <dgm:pt modelId="{66E2D0C5-6DFD-4B32-9530-34FE91B8628D}" type="pres">
      <dgm:prSet presAssocID="{0411B378-D0B9-4818-B45F-F21CE3965282}" presName="bgRect" presStyleLbl="bgShp" presStyleIdx="0" presStyleCnt="3"/>
      <dgm:spPr/>
    </dgm:pt>
    <dgm:pt modelId="{F9FBCA70-8C73-455B-A563-012684785B37}" type="pres">
      <dgm:prSet presAssocID="{0411B378-D0B9-4818-B45F-F21CE396528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raille"/>
        </a:ext>
      </dgm:extLst>
    </dgm:pt>
    <dgm:pt modelId="{409C0ECD-FCFA-4226-BC4A-E7141FFE52A5}" type="pres">
      <dgm:prSet presAssocID="{0411B378-D0B9-4818-B45F-F21CE3965282}" presName="spaceRect" presStyleCnt="0"/>
      <dgm:spPr/>
    </dgm:pt>
    <dgm:pt modelId="{67605D6B-89AB-4D2C-B86F-81C67D7930EE}" type="pres">
      <dgm:prSet presAssocID="{0411B378-D0B9-4818-B45F-F21CE3965282}" presName="parTx" presStyleLbl="revTx" presStyleIdx="0" presStyleCnt="6">
        <dgm:presLayoutVars>
          <dgm:chMax val="0"/>
          <dgm:chPref val="0"/>
        </dgm:presLayoutVars>
      </dgm:prSet>
      <dgm:spPr/>
    </dgm:pt>
    <dgm:pt modelId="{2F57ADFD-9BDC-46D8-B71D-0C98A8E9160F}" type="pres">
      <dgm:prSet presAssocID="{0411B378-D0B9-4818-B45F-F21CE3965282}" presName="desTx" presStyleLbl="revTx" presStyleIdx="1" presStyleCnt="6">
        <dgm:presLayoutVars/>
      </dgm:prSet>
      <dgm:spPr/>
    </dgm:pt>
    <dgm:pt modelId="{4C53316C-BF9A-4E19-B7DE-20B3063906DD}" type="pres">
      <dgm:prSet presAssocID="{4E0CA51A-9C5F-49B9-9B7B-ECB8CCEB2799}" presName="sibTrans" presStyleCnt="0"/>
      <dgm:spPr/>
    </dgm:pt>
    <dgm:pt modelId="{EC1D0C81-CE85-4663-BBE4-3FA358AB8E35}" type="pres">
      <dgm:prSet presAssocID="{4FA89874-306E-4ABF-B5CF-E6ACD37D614F}" presName="compNode" presStyleCnt="0"/>
      <dgm:spPr/>
    </dgm:pt>
    <dgm:pt modelId="{E32E09B8-DC48-4473-824D-78CDC089D95C}" type="pres">
      <dgm:prSet presAssocID="{4FA89874-306E-4ABF-B5CF-E6ACD37D614F}" presName="bgRect" presStyleLbl="bgShp" presStyleIdx="1" presStyleCnt="3"/>
      <dgm:spPr/>
    </dgm:pt>
    <dgm:pt modelId="{081D128C-0BCC-4A5D-8250-19FF00F788F8}" type="pres">
      <dgm:prSet presAssocID="{4FA89874-306E-4ABF-B5CF-E6ACD37D614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Magnifying glass with solid fill"/>
        </a:ext>
      </dgm:extLst>
    </dgm:pt>
    <dgm:pt modelId="{F98C2C1C-95C8-4D8C-903E-11EB242C78B6}" type="pres">
      <dgm:prSet presAssocID="{4FA89874-306E-4ABF-B5CF-E6ACD37D614F}" presName="spaceRect" presStyleCnt="0"/>
      <dgm:spPr/>
    </dgm:pt>
    <dgm:pt modelId="{5A6BFAFD-5FD0-4684-87F3-A93EC8B96C3A}" type="pres">
      <dgm:prSet presAssocID="{4FA89874-306E-4ABF-B5CF-E6ACD37D614F}" presName="parTx" presStyleLbl="revTx" presStyleIdx="2" presStyleCnt="6">
        <dgm:presLayoutVars>
          <dgm:chMax val="0"/>
          <dgm:chPref val="0"/>
        </dgm:presLayoutVars>
      </dgm:prSet>
      <dgm:spPr/>
    </dgm:pt>
    <dgm:pt modelId="{A1B69AC4-C39B-439E-BF66-18FBCA9FC942}" type="pres">
      <dgm:prSet presAssocID="{4FA89874-306E-4ABF-B5CF-E6ACD37D614F}" presName="desTx" presStyleLbl="revTx" presStyleIdx="3" presStyleCnt="6">
        <dgm:presLayoutVars/>
      </dgm:prSet>
      <dgm:spPr/>
    </dgm:pt>
    <dgm:pt modelId="{9FF450C1-EA7C-49B3-A85D-9403BC762312}" type="pres">
      <dgm:prSet presAssocID="{0A6A1D55-5952-4CE5-9888-A3F82EAEE1EC}" presName="sibTrans" presStyleCnt="0"/>
      <dgm:spPr/>
    </dgm:pt>
    <dgm:pt modelId="{CD83C760-A596-4EAF-BBB3-CEAE1A20F601}" type="pres">
      <dgm:prSet presAssocID="{613F7C0A-DE9C-4A01-9E3A-76712995D09B}" presName="compNode" presStyleCnt="0"/>
      <dgm:spPr/>
    </dgm:pt>
    <dgm:pt modelId="{6354A572-C3E9-436F-8E9C-1B1B6C2F074D}" type="pres">
      <dgm:prSet presAssocID="{613F7C0A-DE9C-4A01-9E3A-76712995D09B}" presName="bgRect" presStyleLbl="bgShp" presStyleIdx="2" presStyleCnt="3"/>
      <dgm:spPr/>
    </dgm:pt>
    <dgm:pt modelId="{6EF83C68-5CCB-4ADF-BD9C-88BBC0E2DB43}" type="pres">
      <dgm:prSet presAssocID="{613F7C0A-DE9C-4A01-9E3A-76712995D09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Question mark"/>
        </a:ext>
      </dgm:extLst>
    </dgm:pt>
    <dgm:pt modelId="{B9790F02-1D3C-4062-BC8A-CA5458C9073C}" type="pres">
      <dgm:prSet presAssocID="{613F7C0A-DE9C-4A01-9E3A-76712995D09B}" presName="spaceRect" presStyleCnt="0"/>
      <dgm:spPr/>
    </dgm:pt>
    <dgm:pt modelId="{CF3A37CB-A4F0-4F3D-B625-A1BB24BADEEE}" type="pres">
      <dgm:prSet presAssocID="{613F7C0A-DE9C-4A01-9E3A-76712995D09B}" presName="parTx" presStyleLbl="revTx" presStyleIdx="4" presStyleCnt="6">
        <dgm:presLayoutVars>
          <dgm:chMax val="0"/>
          <dgm:chPref val="0"/>
        </dgm:presLayoutVars>
      </dgm:prSet>
      <dgm:spPr/>
    </dgm:pt>
    <dgm:pt modelId="{7CB7E5BB-883C-466E-8A74-A178E7CD9938}" type="pres">
      <dgm:prSet presAssocID="{613F7C0A-DE9C-4A01-9E3A-76712995D09B}" presName="desTx" presStyleLbl="revTx" presStyleIdx="5" presStyleCnt="6">
        <dgm:presLayoutVars/>
      </dgm:prSet>
      <dgm:spPr/>
    </dgm:pt>
  </dgm:ptLst>
  <dgm:cxnLst>
    <dgm:cxn modelId="{52932713-313E-4FA7-9900-FD19161EBAB5}" srcId="{613F7C0A-DE9C-4A01-9E3A-76712995D09B}" destId="{6011AD03-F21B-44C4-99EA-49BC9B418164}" srcOrd="0" destOrd="0" parTransId="{AD7345CB-0223-425F-92B6-A57FDD10261D}" sibTransId="{D4A36A0F-4981-4664-B4E6-8CFCCBDE380F}"/>
    <dgm:cxn modelId="{6FC63219-CBB6-49F6-A1D8-B9292D85BA27}" type="presOf" srcId="{613F7C0A-DE9C-4A01-9E3A-76712995D09B}" destId="{CF3A37CB-A4F0-4F3D-B625-A1BB24BADEEE}" srcOrd="0" destOrd="0" presId="urn:microsoft.com/office/officeart/2018/2/layout/IconVerticalSolidList"/>
    <dgm:cxn modelId="{711B1325-C1C2-4E1E-8DEF-4D6AD9030BC1}" type="presOf" srcId="{0411B378-D0B9-4818-B45F-F21CE3965282}" destId="{67605D6B-89AB-4D2C-B86F-81C67D7930EE}" srcOrd="0" destOrd="0" presId="urn:microsoft.com/office/officeart/2018/2/layout/IconVerticalSolidList"/>
    <dgm:cxn modelId="{7CF2EE2D-2430-4483-B780-0265C8C3B846}" srcId="{4FA89874-306E-4ABF-B5CF-E6ACD37D614F}" destId="{1F31CF48-8990-4EF1-932B-7D63E490CB6E}" srcOrd="0" destOrd="0" parTransId="{5A133922-FFFF-490E-9D02-6762FFEFBFBA}" sibTransId="{4D3ED951-861D-4CA3-9E20-449A40808EE7}"/>
    <dgm:cxn modelId="{D896A53F-C5D8-4E0F-8088-EB0EC20CB675}" srcId="{51D73CBE-6DE8-4254-BD98-D09170C0D5F6}" destId="{4FA89874-306E-4ABF-B5CF-E6ACD37D614F}" srcOrd="1" destOrd="0" parTransId="{7DA66F68-551C-4C82-B634-2AAB7811AC35}" sibTransId="{0A6A1D55-5952-4CE5-9888-A3F82EAEE1EC}"/>
    <dgm:cxn modelId="{43ACF943-9047-4AA6-90CE-40B97C10B3D5}" srcId="{51D73CBE-6DE8-4254-BD98-D09170C0D5F6}" destId="{0411B378-D0B9-4818-B45F-F21CE3965282}" srcOrd="0" destOrd="0" parTransId="{B7173124-ECA6-4753-9D5A-CBCAB746C303}" sibTransId="{4E0CA51A-9C5F-49B9-9B7B-ECB8CCEB2799}"/>
    <dgm:cxn modelId="{597BE77B-000B-49DE-94AD-412FFDD9594E}" srcId="{51D73CBE-6DE8-4254-BD98-D09170C0D5F6}" destId="{613F7C0A-DE9C-4A01-9E3A-76712995D09B}" srcOrd="2" destOrd="0" parTransId="{D533BFC1-6F60-46DF-A083-F95BFB45574E}" sibTransId="{77307227-1234-4CB8-A858-45CCC416963F}"/>
    <dgm:cxn modelId="{2688E58A-EE01-48C9-9D39-141BC2B12FEF}" type="presOf" srcId="{51D73CBE-6DE8-4254-BD98-D09170C0D5F6}" destId="{3C605764-17F9-464F-9C25-5C978672CE56}" srcOrd="0" destOrd="0" presId="urn:microsoft.com/office/officeart/2018/2/layout/IconVerticalSolidList"/>
    <dgm:cxn modelId="{FBB5A28C-E4CD-445F-A177-6C1AACDEA85E}" srcId="{0411B378-D0B9-4818-B45F-F21CE3965282}" destId="{255683F0-E301-4D06-B778-4453844268E0}" srcOrd="0" destOrd="0" parTransId="{69DD0B67-F3A6-4F4B-8615-18E22602BECD}" sibTransId="{619F17A9-5C98-4591-A14F-CF22051EDE7D}"/>
    <dgm:cxn modelId="{1B18138F-7387-4DA5-9F62-6F9B4449A10C}" type="presOf" srcId="{4FA89874-306E-4ABF-B5CF-E6ACD37D614F}" destId="{5A6BFAFD-5FD0-4684-87F3-A93EC8B96C3A}" srcOrd="0" destOrd="0" presId="urn:microsoft.com/office/officeart/2018/2/layout/IconVerticalSolidList"/>
    <dgm:cxn modelId="{172B1793-2CDD-43C7-8D1C-C201A0A66F63}" type="presOf" srcId="{6011AD03-F21B-44C4-99EA-49BC9B418164}" destId="{7CB7E5BB-883C-466E-8A74-A178E7CD9938}" srcOrd="0" destOrd="0" presId="urn:microsoft.com/office/officeart/2018/2/layout/IconVerticalSolidList"/>
    <dgm:cxn modelId="{1F99559B-D26A-4CEA-A7D7-189190F39B66}" type="presOf" srcId="{255683F0-E301-4D06-B778-4453844268E0}" destId="{2F57ADFD-9BDC-46D8-B71D-0C98A8E9160F}" srcOrd="0" destOrd="0" presId="urn:microsoft.com/office/officeart/2018/2/layout/IconVerticalSolidList"/>
    <dgm:cxn modelId="{F97F04B7-6B50-4A1C-A875-BF2C950455BF}" type="presOf" srcId="{1F31CF48-8990-4EF1-932B-7D63E490CB6E}" destId="{A1B69AC4-C39B-439E-BF66-18FBCA9FC942}" srcOrd="0" destOrd="0" presId="urn:microsoft.com/office/officeart/2018/2/layout/IconVerticalSolidList"/>
    <dgm:cxn modelId="{87539C13-FB8F-49FD-8F51-52A8B1117096}" type="presParOf" srcId="{3C605764-17F9-464F-9C25-5C978672CE56}" destId="{23AAADC7-0C10-4EB5-841F-8B6206EEE075}" srcOrd="0" destOrd="0" presId="urn:microsoft.com/office/officeart/2018/2/layout/IconVerticalSolidList"/>
    <dgm:cxn modelId="{94C13FE7-64C1-4A74-86D5-09AB78DC0A30}" type="presParOf" srcId="{23AAADC7-0C10-4EB5-841F-8B6206EEE075}" destId="{66E2D0C5-6DFD-4B32-9530-34FE91B8628D}" srcOrd="0" destOrd="0" presId="urn:microsoft.com/office/officeart/2018/2/layout/IconVerticalSolidList"/>
    <dgm:cxn modelId="{AC8CAFF3-523B-4241-83E2-68F1EF76FCF2}" type="presParOf" srcId="{23AAADC7-0C10-4EB5-841F-8B6206EEE075}" destId="{F9FBCA70-8C73-455B-A563-012684785B37}" srcOrd="1" destOrd="0" presId="urn:microsoft.com/office/officeart/2018/2/layout/IconVerticalSolidList"/>
    <dgm:cxn modelId="{2583873E-A4CF-43B5-88B6-A968828447AF}" type="presParOf" srcId="{23AAADC7-0C10-4EB5-841F-8B6206EEE075}" destId="{409C0ECD-FCFA-4226-BC4A-E7141FFE52A5}" srcOrd="2" destOrd="0" presId="urn:microsoft.com/office/officeart/2018/2/layout/IconVerticalSolidList"/>
    <dgm:cxn modelId="{954F2EDD-35A6-46CC-A66B-696872928421}" type="presParOf" srcId="{23AAADC7-0C10-4EB5-841F-8B6206EEE075}" destId="{67605D6B-89AB-4D2C-B86F-81C67D7930EE}" srcOrd="3" destOrd="0" presId="urn:microsoft.com/office/officeart/2018/2/layout/IconVerticalSolidList"/>
    <dgm:cxn modelId="{82374CF3-7E8C-4B3C-9C39-74ACA575D853}" type="presParOf" srcId="{23AAADC7-0C10-4EB5-841F-8B6206EEE075}" destId="{2F57ADFD-9BDC-46D8-B71D-0C98A8E9160F}" srcOrd="4" destOrd="0" presId="urn:microsoft.com/office/officeart/2018/2/layout/IconVerticalSolidList"/>
    <dgm:cxn modelId="{4B9D2BF4-9392-401A-9078-0CBB4CC1DA9A}" type="presParOf" srcId="{3C605764-17F9-464F-9C25-5C978672CE56}" destId="{4C53316C-BF9A-4E19-B7DE-20B3063906DD}" srcOrd="1" destOrd="0" presId="urn:microsoft.com/office/officeart/2018/2/layout/IconVerticalSolidList"/>
    <dgm:cxn modelId="{17CC7EB3-6A8B-491E-ACE2-3A3AC9C56ACA}" type="presParOf" srcId="{3C605764-17F9-464F-9C25-5C978672CE56}" destId="{EC1D0C81-CE85-4663-BBE4-3FA358AB8E35}" srcOrd="2" destOrd="0" presId="urn:microsoft.com/office/officeart/2018/2/layout/IconVerticalSolidList"/>
    <dgm:cxn modelId="{6554FB87-2854-4C34-9EC6-5D6D012D1154}" type="presParOf" srcId="{EC1D0C81-CE85-4663-BBE4-3FA358AB8E35}" destId="{E32E09B8-DC48-4473-824D-78CDC089D95C}" srcOrd="0" destOrd="0" presId="urn:microsoft.com/office/officeart/2018/2/layout/IconVerticalSolidList"/>
    <dgm:cxn modelId="{720C9AE1-455C-4678-8E9A-08D61D4342BF}" type="presParOf" srcId="{EC1D0C81-CE85-4663-BBE4-3FA358AB8E35}" destId="{081D128C-0BCC-4A5D-8250-19FF00F788F8}" srcOrd="1" destOrd="0" presId="urn:microsoft.com/office/officeart/2018/2/layout/IconVerticalSolidList"/>
    <dgm:cxn modelId="{EB45A1ED-9292-43F7-8FF7-A1E27980A2CD}" type="presParOf" srcId="{EC1D0C81-CE85-4663-BBE4-3FA358AB8E35}" destId="{F98C2C1C-95C8-4D8C-903E-11EB242C78B6}" srcOrd="2" destOrd="0" presId="urn:microsoft.com/office/officeart/2018/2/layout/IconVerticalSolidList"/>
    <dgm:cxn modelId="{9844F69A-B74F-435E-8B86-21F9407B1CAA}" type="presParOf" srcId="{EC1D0C81-CE85-4663-BBE4-3FA358AB8E35}" destId="{5A6BFAFD-5FD0-4684-87F3-A93EC8B96C3A}" srcOrd="3" destOrd="0" presId="urn:microsoft.com/office/officeart/2018/2/layout/IconVerticalSolidList"/>
    <dgm:cxn modelId="{A679D8E1-D5E4-456C-9BE9-759A8B322338}" type="presParOf" srcId="{EC1D0C81-CE85-4663-BBE4-3FA358AB8E35}" destId="{A1B69AC4-C39B-439E-BF66-18FBCA9FC942}" srcOrd="4" destOrd="0" presId="urn:microsoft.com/office/officeart/2018/2/layout/IconVerticalSolidList"/>
    <dgm:cxn modelId="{7C85C6A9-191E-4E82-A90D-45B909667FCD}" type="presParOf" srcId="{3C605764-17F9-464F-9C25-5C978672CE56}" destId="{9FF450C1-EA7C-49B3-A85D-9403BC762312}" srcOrd="3" destOrd="0" presId="urn:microsoft.com/office/officeart/2018/2/layout/IconVerticalSolidList"/>
    <dgm:cxn modelId="{23787CC5-700C-47A0-9B2E-ECA57A74F299}" type="presParOf" srcId="{3C605764-17F9-464F-9C25-5C978672CE56}" destId="{CD83C760-A596-4EAF-BBB3-CEAE1A20F601}" srcOrd="4" destOrd="0" presId="urn:microsoft.com/office/officeart/2018/2/layout/IconVerticalSolidList"/>
    <dgm:cxn modelId="{A7813179-A632-4B9F-8132-45AEE77BECBB}" type="presParOf" srcId="{CD83C760-A596-4EAF-BBB3-CEAE1A20F601}" destId="{6354A572-C3E9-436F-8E9C-1B1B6C2F074D}" srcOrd="0" destOrd="0" presId="urn:microsoft.com/office/officeart/2018/2/layout/IconVerticalSolidList"/>
    <dgm:cxn modelId="{5B6E0819-4F82-4DDC-A643-C70F948668E3}" type="presParOf" srcId="{CD83C760-A596-4EAF-BBB3-CEAE1A20F601}" destId="{6EF83C68-5CCB-4ADF-BD9C-88BBC0E2DB43}" srcOrd="1" destOrd="0" presId="urn:microsoft.com/office/officeart/2018/2/layout/IconVerticalSolidList"/>
    <dgm:cxn modelId="{46B6E59A-A2A6-4AF6-B0B4-DC7C42F7577E}" type="presParOf" srcId="{CD83C760-A596-4EAF-BBB3-CEAE1A20F601}" destId="{B9790F02-1D3C-4062-BC8A-CA5458C9073C}" srcOrd="2" destOrd="0" presId="urn:microsoft.com/office/officeart/2018/2/layout/IconVerticalSolidList"/>
    <dgm:cxn modelId="{5104A06A-E25B-4DB3-945F-C6D4F4B149F3}" type="presParOf" srcId="{CD83C760-A596-4EAF-BBB3-CEAE1A20F601}" destId="{CF3A37CB-A4F0-4F3D-B625-A1BB24BADEEE}" srcOrd="3" destOrd="0" presId="urn:microsoft.com/office/officeart/2018/2/layout/IconVerticalSolidList"/>
    <dgm:cxn modelId="{6C6CAF06-A7A9-4136-902F-B195AD6F5C9B}" type="presParOf" srcId="{CD83C760-A596-4EAF-BBB3-CEAE1A20F601}" destId="{7CB7E5BB-883C-466E-8A74-A178E7CD9938}"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1BD6F7B-86CD-4A3A-93DC-602E56C7C111}"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E7D494C7-4A3E-4B93-96D7-41859CAFF26C}">
      <dgm:prSet/>
      <dgm:spPr/>
      <dgm:t>
        <a:bodyPr/>
        <a:lstStyle/>
        <a:p>
          <a:pPr>
            <a:lnSpc>
              <a:spcPct val="100000"/>
            </a:lnSpc>
            <a:defRPr cap="all"/>
          </a:pPr>
          <a:r>
            <a:rPr lang="en-GB"/>
            <a:t>After identifying and understanding our missing data, we can decide what to do with it.</a:t>
          </a:r>
          <a:endParaRPr lang="en-US"/>
        </a:p>
      </dgm:t>
    </dgm:pt>
    <dgm:pt modelId="{C025BEE4-46F4-46E4-9C8F-49A56F2C10A5}" type="parTrans" cxnId="{CDA4A0AA-D9C0-4C87-851B-791BB1992663}">
      <dgm:prSet/>
      <dgm:spPr/>
      <dgm:t>
        <a:bodyPr/>
        <a:lstStyle/>
        <a:p>
          <a:endParaRPr lang="en-US"/>
        </a:p>
      </dgm:t>
    </dgm:pt>
    <dgm:pt modelId="{A86CC62A-52A6-4AF9-8BA9-00B6789B5608}" type="sibTrans" cxnId="{CDA4A0AA-D9C0-4C87-851B-791BB1992663}">
      <dgm:prSet/>
      <dgm:spPr/>
      <dgm:t>
        <a:bodyPr/>
        <a:lstStyle/>
        <a:p>
          <a:endParaRPr lang="en-US"/>
        </a:p>
      </dgm:t>
    </dgm:pt>
    <dgm:pt modelId="{1B5963DB-F807-4B88-A0F0-167E0DFE1D17}">
      <dgm:prSet/>
      <dgm:spPr/>
      <dgm:t>
        <a:bodyPr/>
        <a:lstStyle/>
        <a:p>
          <a:pPr>
            <a:lnSpc>
              <a:spcPct val="100000"/>
            </a:lnSpc>
            <a:defRPr cap="all"/>
          </a:pPr>
          <a:r>
            <a:rPr lang="en-GB"/>
            <a:t>For some variables, removal might be the only viable decision.</a:t>
          </a:r>
          <a:endParaRPr lang="en-US"/>
        </a:p>
      </dgm:t>
    </dgm:pt>
    <dgm:pt modelId="{DD2229CC-F2EE-4699-90B7-4A2ED3D56FA2}" type="parTrans" cxnId="{8622ECDF-838A-4630-A03C-8BF384AEE425}">
      <dgm:prSet/>
      <dgm:spPr/>
      <dgm:t>
        <a:bodyPr/>
        <a:lstStyle/>
        <a:p>
          <a:endParaRPr lang="en-US"/>
        </a:p>
      </dgm:t>
    </dgm:pt>
    <dgm:pt modelId="{136B80BE-7D8D-44E5-9624-5867686E9D83}" type="sibTrans" cxnId="{8622ECDF-838A-4630-A03C-8BF384AEE425}">
      <dgm:prSet/>
      <dgm:spPr/>
      <dgm:t>
        <a:bodyPr/>
        <a:lstStyle/>
        <a:p>
          <a:endParaRPr lang="en-US"/>
        </a:p>
      </dgm:t>
    </dgm:pt>
    <dgm:pt modelId="{6676D773-4E44-40B5-9D94-48B948CA32D1}">
      <dgm:prSet/>
      <dgm:spPr/>
      <dgm:t>
        <a:bodyPr/>
        <a:lstStyle/>
        <a:p>
          <a:pPr>
            <a:lnSpc>
              <a:spcPct val="100000"/>
            </a:lnSpc>
            <a:defRPr cap="all"/>
          </a:pPr>
          <a:r>
            <a:rPr lang="en-GB"/>
            <a:t>For others replacement might be best (i.e., NA = null = 0).</a:t>
          </a:r>
          <a:endParaRPr lang="en-US"/>
        </a:p>
      </dgm:t>
    </dgm:pt>
    <dgm:pt modelId="{12E86596-C879-45C6-B429-2946994CE861}" type="parTrans" cxnId="{1D98CF23-DB1F-4767-BCB1-79D11AD97D37}">
      <dgm:prSet/>
      <dgm:spPr/>
      <dgm:t>
        <a:bodyPr/>
        <a:lstStyle/>
        <a:p>
          <a:endParaRPr lang="en-US"/>
        </a:p>
      </dgm:t>
    </dgm:pt>
    <dgm:pt modelId="{A03D43CA-6E3C-4A1C-80D1-298507913071}" type="sibTrans" cxnId="{1D98CF23-DB1F-4767-BCB1-79D11AD97D37}">
      <dgm:prSet/>
      <dgm:spPr/>
      <dgm:t>
        <a:bodyPr/>
        <a:lstStyle/>
        <a:p>
          <a:endParaRPr lang="en-US"/>
        </a:p>
      </dgm:t>
    </dgm:pt>
    <dgm:pt modelId="{09A4295B-86A4-46F3-8E46-83A8A40ADD43}">
      <dgm:prSet/>
      <dgm:spPr/>
      <dgm:t>
        <a:bodyPr/>
        <a:lstStyle/>
        <a:p>
          <a:pPr>
            <a:lnSpc>
              <a:spcPct val="100000"/>
            </a:lnSpc>
            <a:defRPr cap="all"/>
          </a:pPr>
          <a:r>
            <a:rPr lang="en-GB"/>
            <a:t>For the variables identified as MAR or MCAR, we need to decide if we want to choose a MICE or FIML approach (recommended in current literature).</a:t>
          </a:r>
          <a:endParaRPr lang="en-US"/>
        </a:p>
      </dgm:t>
    </dgm:pt>
    <dgm:pt modelId="{1AA66C2D-D922-4065-A79A-E0A51CEC022C}" type="parTrans" cxnId="{D986AA3D-8D14-4A00-9EF9-EF8760C29B73}">
      <dgm:prSet/>
      <dgm:spPr/>
      <dgm:t>
        <a:bodyPr/>
        <a:lstStyle/>
        <a:p>
          <a:endParaRPr lang="en-US"/>
        </a:p>
      </dgm:t>
    </dgm:pt>
    <dgm:pt modelId="{AC153957-C7F4-4B43-BE5C-5447DB2E4AD5}" type="sibTrans" cxnId="{D986AA3D-8D14-4A00-9EF9-EF8760C29B73}">
      <dgm:prSet/>
      <dgm:spPr/>
      <dgm:t>
        <a:bodyPr/>
        <a:lstStyle/>
        <a:p>
          <a:endParaRPr lang="en-US"/>
        </a:p>
      </dgm:t>
    </dgm:pt>
    <dgm:pt modelId="{B04F1915-226B-4DE9-8A1D-E1AA43433E44}">
      <dgm:prSet/>
      <dgm:spPr/>
      <dgm:t>
        <a:bodyPr/>
        <a:lstStyle/>
        <a:p>
          <a:pPr>
            <a:lnSpc>
              <a:spcPct val="100000"/>
            </a:lnSpc>
            <a:defRPr cap="all"/>
          </a:pPr>
          <a:r>
            <a:rPr lang="en-GB"/>
            <a:t>Today we will focus on MICE, as it allows for flexibility with numerical, ordinal and categorical data. </a:t>
          </a:r>
          <a:endParaRPr lang="en-US"/>
        </a:p>
      </dgm:t>
    </dgm:pt>
    <dgm:pt modelId="{635272ED-60A6-432A-B12F-705FF121BC7C}" type="parTrans" cxnId="{D1D4919C-540E-4B00-925D-2E11B18DBB27}">
      <dgm:prSet/>
      <dgm:spPr/>
      <dgm:t>
        <a:bodyPr/>
        <a:lstStyle/>
        <a:p>
          <a:endParaRPr lang="en-US"/>
        </a:p>
      </dgm:t>
    </dgm:pt>
    <dgm:pt modelId="{42C39F79-FF57-48AB-A420-8420169A8F2E}" type="sibTrans" cxnId="{D1D4919C-540E-4B00-925D-2E11B18DBB27}">
      <dgm:prSet/>
      <dgm:spPr/>
      <dgm:t>
        <a:bodyPr/>
        <a:lstStyle/>
        <a:p>
          <a:endParaRPr lang="en-US"/>
        </a:p>
      </dgm:t>
    </dgm:pt>
    <dgm:pt modelId="{61F984BF-DDBE-41E5-BD75-28275664F7AA}" type="pres">
      <dgm:prSet presAssocID="{21BD6F7B-86CD-4A3A-93DC-602E56C7C111}" presName="root" presStyleCnt="0">
        <dgm:presLayoutVars>
          <dgm:dir/>
          <dgm:resizeHandles val="exact"/>
        </dgm:presLayoutVars>
      </dgm:prSet>
      <dgm:spPr/>
    </dgm:pt>
    <dgm:pt modelId="{76852E40-1F00-49E2-8FFE-9F36660B01F1}" type="pres">
      <dgm:prSet presAssocID="{E7D494C7-4A3E-4B93-96D7-41859CAFF26C}" presName="compNode" presStyleCnt="0"/>
      <dgm:spPr/>
    </dgm:pt>
    <dgm:pt modelId="{51CEB6AE-3CF6-41ED-9602-FCB2D80117A7}" type="pres">
      <dgm:prSet presAssocID="{E7D494C7-4A3E-4B93-96D7-41859CAFF26C}" presName="iconBgRect" presStyleLbl="bgShp" presStyleIdx="0" presStyleCnt="5"/>
      <dgm:spPr/>
    </dgm:pt>
    <dgm:pt modelId="{5416A8BC-7C0E-4D41-BC21-F8F5B9C1D20F}" type="pres">
      <dgm:prSet presAssocID="{E7D494C7-4A3E-4B93-96D7-41859CAFF26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ze"/>
        </a:ext>
      </dgm:extLst>
    </dgm:pt>
    <dgm:pt modelId="{87FB67EC-482A-47D5-95B1-2A1464DDA1F2}" type="pres">
      <dgm:prSet presAssocID="{E7D494C7-4A3E-4B93-96D7-41859CAFF26C}" presName="spaceRect" presStyleCnt="0"/>
      <dgm:spPr/>
    </dgm:pt>
    <dgm:pt modelId="{ABB31276-7DB1-45E8-8C37-9A5590B893EE}" type="pres">
      <dgm:prSet presAssocID="{E7D494C7-4A3E-4B93-96D7-41859CAFF26C}" presName="textRect" presStyleLbl="revTx" presStyleIdx="0" presStyleCnt="5">
        <dgm:presLayoutVars>
          <dgm:chMax val="1"/>
          <dgm:chPref val="1"/>
        </dgm:presLayoutVars>
      </dgm:prSet>
      <dgm:spPr/>
    </dgm:pt>
    <dgm:pt modelId="{2D9FE8F9-EE18-4B62-B580-80428EAE2105}" type="pres">
      <dgm:prSet presAssocID="{A86CC62A-52A6-4AF9-8BA9-00B6789B5608}" presName="sibTrans" presStyleCnt="0"/>
      <dgm:spPr/>
    </dgm:pt>
    <dgm:pt modelId="{020192A8-7C4D-42AC-A919-8E260A050BE8}" type="pres">
      <dgm:prSet presAssocID="{1B5963DB-F807-4B88-A0F0-167E0DFE1D17}" presName="compNode" presStyleCnt="0"/>
      <dgm:spPr/>
    </dgm:pt>
    <dgm:pt modelId="{FB91AE66-9208-42CD-A209-76868CE6A260}" type="pres">
      <dgm:prSet presAssocID="{1B5963DB-F807-4B88-A0F0-167E0DFE1D17}" presName="iconBgRect" presStyleLbl="bgShp" presStyleIdx="1" presStyleCnt="5"/>
      <dgm:spPr/>
    </dgm:pt>
    <dgm:pt modelId="{BCBD1BEF-439C-4FDF-A295-A16D9DF6AF0C}" type="pres">
      <dgm:prSet presAssocID="{1B5963DB-F807-4B88-A0F0-167E0DFE1D1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nfinity"/>
        </a:ext>
      </dgm:extLst>
    </dgm:pt>
    <dgm:pt modelId="{C46A3425-4A19-466A-B94D-16A4AB3EEFD4}" type="pres">
      <dgm:prSet presAssocID="{1B5963DB-F807-4B88-A0F0-167E0DFE1D17}" presName="spaceRect" presStyleCnt="0"/>
      <dgm:spPr/>
    </dgm:pt>
    <dgm:pt modelId="{8B805D02-F293-4C35-B070-9FB669F0A660}" type="pres">
      <dgm:prSet presAssocID="{1B5963DB-F807-4B88-A0F0-167E0DFE1D17}" presName="textRect" presStyleLbl="revTx" presStyleIdx="1" presStyleCnt="5">
        <dgm:presLayoutVars>
          <dgm:chMax val="1"/>
          <dgm:chPref val="1"/>
        </dgm:presLayoutVars>
      </dgm:prSet>
      <dgm:spPr/>
    </dgm:pt>
    <dgm:pt modelId="{F0ABEB6D-51FF-4BB9-91BA-DDA9004AE4A6}" type="pres">
      <dgm:prSet presAssocID="{136B80BE-7D8D-44E5-9624-5867686E9D83}" presName="sibTrans" presStyleCnt="0"/>
      <dgm:spPr/>
    </dgm:pt>
    <dgm:pt modelId="{02EC6BE1-5D4D-4E3C-89C5-B79AA6C681E8}" type="pres">
      <dgm:prSet presAssocID="{6676D773-4E44-40B5-9D94-48B948CA32D1}" presName="compNode" presStyleCnt="0"/>
      <dgm:spPr/>
    </dgm:pt>
    <dgm:pt modelId="{19A3E0F1-DD52-49CE-A5AA-41951B06BA30}" type="pres">
      <dgm:prSet presAssocID="{6676D773-4E44-40B5-9D94-48B948CA32D1}" presName="iconBgRect" presStyleLbl="bgShp" presStyleIdx="2" presStyleCnt="5"/>
      <dgm:spPr/>
    </dgm:pt>
    <dgm:pt modelId="{58F4F01F-323D-4273-B55D-2386E2A18B06}" type="pres">
      <dgm:prSet presAssocID="{6676D773-4E44-40B5-9D94-48B948CA32D1}"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est tubes"/>
        </a:ext>
      </dgm:extLst>
    </dgm:pt>
    <dgm:pt modelId="{9D3E57C9-4E2D-462F-AA97-CFA1C9483821}" type="pres">
      <dgm:prSet presAssocID="{6676D773-4E44-40B5-9D94-48B948CA32D1}" presName="spaceRect" presStyleCnt="0"/>
      <dgm:spPr/>
    </dgm:pt>
    <dgm:pt modelId="{A115A3B1-AAAA-4EFF-B7E3-4BD15C9A37B5}" type="pres">
      <dgm:prSet presAssocID="{6676D773-4E44-40B5-9D94-48B948CA32D1}" presName="textRect" presStyleLbl="revTx" presStyleIdx="2" presStyleCnt="5">
        <dgm:presLayoutVars>
          <dgm:chMax val="1"/>
          <dgm:chPref val="1"/>
        </dgm:presLayoutVars>
      </dgm:prSet>
      <dgm:spPr/>
    </dgm:pt>
    <dgm:pt modelId="{2B93ECBD-BF05-4BE3-B996-1AFC1372B546}" type="pres">
      <dgm:prSet presAssocID="{A03D43CA-6E3C-4A1C-80D1-298507913071}" presName="sibTrans" presStyleCnt="0"/>
      <dgm:spPr/>
    </dgm:pt>
    <dgm:pt modelId="{A2DDA6D9-07CB-4E39-8B4E-9C5581D37D95}" type="pres">
      <dgm:prSet presAssocID="{09A4295B-86A4-46F3-8E46-83A8A40ADD43}" presName="compNode" presStyleCnt="0"/>
      <dgm:spPr/>
    </dgm:pt>
    <dgm:pt modelId="{947E5EE4-A3FD-44FE-B7CA-76C4F86FF584}" type="pres">
      <dgm:prSet presAssocID="{09A4295B-86A4-46F3-8E46-83A8A40ADD43}" presName="iconBgRect" presStyleLbl="bgShp" presStyleIdx="3" presStyleCnt="5"/>
      <dgm:spPr/>
    </dgm:pt>
    <dgm:pt modelId="{BBD106EF-395C-4225-AB6D-BA9AFFAE17A8}" type="pres">
      <dgm:prSet presAssocID="{09A4295B-86A4-46F3-8E46-83A8A40ADD43}"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Rat"/>
        </a:ext>
      </dgm:extLst>
    </dgm:pt>
    <dgm:pt modelId="{38D4441E-4E09-4DBA-B6E5-A4563BF8495A}" type="pres">
      <dgm:prSet presAssocID="{09A4295B-86A4-46F3-8E46-83A8A40ADD43}" presName="spaceRect" presStyleCnt="0"/>
      <dgm:spPr/>
    </dgm:pt>
    <dgm:pt modelId="{82B2E524-F1EE-48FF-823E-15A0978F2FC3}" type="pres">
      <dgm:prSet presAssocID="{09A4295B-86A4-46F3-8E46-83A8A40ADD43}" presName="textRect" presStyleLbl="revTx" presStyleIdx="3" presStyleCnt="5">
        <dgm:presLayoutVars>
          <dgm:chMax val="1"/>
          <dgm:chPref val="1"/>
        </dgm:presLayoutVars>
      </dgm:prSet>
      <dgm:spPr/>
    </dgm:pt>
    <dgm:pt modelId="{218B614A-0605-4B42-A3DC-6D9BC6973026}" type="pres">
      <dgm:prSet presAssocID="{AC153957-C7F4-4B43-BE5C-5447DB2E4AD5}" presName="sibTrans" presStyleCnt="0"/>
      <dgm:spPr/>
    </dgm:pt>
    <dgm:pt modelId="{920883FE-168A-4990-B114-CE42DCA78628}" type="pres">
      <dgm:prSet presAssocID="{B04F1915-226B-4DE9-8A1D-E1AA43433E44}" presName="compNode" presStyleCnt="0"/>
      <dgm:spPr/>
    </dgm:pt>
    <dgm:pt modelId="{867234EB-4C11-49F9-A610-F521A0534CF7}" type="pres">
      <dgm:prSet presAssocID="{B04F1915-226B-4DE9-8A1D-E1AA43433E44}" presName="iconBgRect" presStyleLbl="bgShp" presStyleIdx="4" presStyleCnt="5"/>
      <dgm:spPr/>
    </dgm:pt>
    <dgm:pt modelId="{71F0ECF0-7D79-463D-BD17-D94A5E3C0C12}" type="pres">
      <dgm:prSet presAssocID="{B04F1915-226B-4DE9-8A1D-E1AA43433E44}"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Table"/>
        </a:ext>
      </dgm:extLst>
    </dgm:pt>
    <dgm:pt modelId="{252B3393-4E7E-494D-A638-469BC79B154B}" type="pres">
      <dgm:prSet presAssocID="{B04F1915-226B-4DE9-8A1D-E1AA43433E44}" presName="spaceRect" presStyleCnt="0"/>
      <dgm:spPr/>
    </dgm:pt>
    <dgm:pt modelId="{CB55BE55-299D-4ACD-8C6F-A8B4722BDAE0}" type="pres">
      <dgm:prSet presAssocID="{B04F1915-226B-4DE9-8A1D-E1AA43433E44}" presName="textRect" presStyleLbl="revTx" presStyleIdx="4" presStyleCnt="5">
        <dgm:presLayoutVars>
          <dgm:chMax val="1"/>
          <dgm:chPref val="1"/>
        </dgm:presLayoutVars>
      </dgm:prSet>
      <dgm:spPr/>
    </dgm:pt>
  </dgm:ptLst>
  <dgm:cxnLst>
    <dgm:cxn modelId="{92A95210-0B49-42C0-8108-BA4C5F06242F}" type="presOf" srcId="{E7D494C7-4A3E-4B93-96D7-41859CAFF26C}" destId="{ABB31276-7DB1-45E8-8C37-9A5590B893EE}" srcOrd="0" destOrd="0" presId="urn:microsoft.com/office/officeart/2018/5/layout/IconCircleLabelList"/>
    <dgm:cxn modelId="{1D98CF23-DB1F-4767-BCB1-79D11AD97D37}" srcId="{21BD6F7B-86CD-4A3A-93DC-602E56C7C111}" destId="{6676D773-4E44-40B5-9D94-48B948CA32D1}" srcOrd="2" destOrd="0" parTransId="{12E86596-C879-45C6-B429-2946994CE861}" sibTransId="{A03D43CA-6E3C-4A1C-80D1-298507913071}"/>
    <dgm:cxn modelId="{65C45227-E446-4A37-971F-D4A4AD1F924B}" type="presOf" srcId="{1B5963DB-F807-4B88-A0F0-167E0DFE1D17}" destId="{8B805D02-F293-4C35-B070-9FB669F0A660}" srcOrd="0" destOrd="0" presId="urn:microsoft.com/office/officeart/2018/5/layout/IconCircleLabelList"/>
    <dgm:cxn modelId="{D986AA3D-8D14-4A00-9EF9-EF8760C29B73}" srcId="{21BD6F7B-86CD-4A3A-93DC-602E56C7C111}" destId="{09A4295B-86A4-46F3-8E46-83A8A40ADD43}" srcOrd="3" destOrd="0" parTransId="{1AA66C2D-D922-4065-A79A-E0A51CEC022C}" sibTransId="{AC153957-C7F4-4B43-BE5C-5447DB2E4AD5}"/>
    <dgm:cxn modelId="{6FBC3747-8C72-40AD-B1A1-8939652B532C}" type="presOf" srcId="{21BD6F7B-86CD-4A3A-93DC-602E56C7C111}" destId="{61F984BF-DDBE-41E5-BD75-28275664F7AA}" srcOrd="0" destOrd="0" presId="urn:microsoft.com/office/officeart/2018/5/layout/IconCircleLabelList"/>
    <dgm:cxn modelId="{D1D4919C-540E-4B00-925D-2E11B18DBB27}" srcId="{21BD6F7B-86CD-4A3A-93DC-602E56C7C111}" destId="{B04F1915-226B-4DE9-8A1D-E1AA43433E44}" srcOrd="4" destOrd="0" parTransId="{635272ED-60A6-432A-B12F-705FF121BC7C}" sibTransId="{42C39F79-FF57-48AB-A420-8420169A8F2E}"/>
    <dgm:cxn modelId="{CDA4A0AA-D9C0-4C87-851B-791BB1992663}" srcId="{21BD6F7B-86CD-4A3A-93DC-602E56C7C111}" destId="{E7D494C7-4A3E-4B93-96D7-41859CAFF26C}" srcOrd="0" destOrd="0" parTransId="{C025BEE4-46F4-46E4-9C8F-49A56F2C10A5}" sibTransId="{A86CC62A-52A6-4AF9-8BA9-00B6789B5608}"/>
    <dgm:cxn modelId="{419727B1-8E32-452C-B64E-B5C1FDD44CB4}" type="presOf" srcId="{09A4295B-86A4-46F3-8E46-83A8A40ADD43}" destId="{82B2E524-F1EE-48FF-823E-15A0978F2FC3}" srcOrd="0" destOrd="0" presId="urn:microsoft.com/office/officeart/2018/5/layout/IconCircleLabelList"/>
    <dgm:cxn modelId="{8622ECDF-838A-4630-A03C-8BF384AEE425}" srcId="{21BD6F7B-86CD-4A3A-93DC-602E56C7C111}" destId="{1B5963DB-F807-4B88-A0F0-167E0DFE1D17}" srcOrd="1" destOrd="0" parTransId="{DD2229CC-F2EE-4699-90B7-4A2ED3D56FA2}" sibTransId="{136B80BE-7D8D-44E5-9624-5867686E9D83}"/>
    <dgm:cxn modelId="{CCA467E6-F84C-446B-A4AE-FDF553CD38A6}" type="presOf" srcId="{B04F1915-226B-4DE9-8A1D-E1AA43433E44}" destId="{CB55BE55-299D-4ACD-8C6F-A8B4722BDAE0}" srcOrd="0" destOrd="0" presId="urn:microsoft.com/office/officeart/2018/5/layout/IconCircleLabelList"/>
    <dgm:cxn modelId="{56F6CBF2-85CF-4D0C-A547-CF26E2B30EED}" type="presOf" srcId="{6676D773-4E44-40B5-9D94-48B948CA32D1}" destId="{A115A3B1-AAAA-4EFF-B7E3-4BD15C9A37B5}" srcOrd="0" destOrd="0" presId="urn:microsoft.com/office/officeart/2018/5/layout/IconCircleLabelList"/>
    <dgm:cxn modelId="{27E832FC-D6DA-43D5-BEA0-69279803E207}" type="presParOf" srcId="{61F984BF-DDBE-41E5-BD75-28275664F7AA}" destId="{76852E40-1F00-49E2-8FFE-9F36660B01F1}" srcOrd="0" destOrd="0" presId="urn:microsoft.com/office/officeart/2018/5/layout/IconCircleLabelList"/>
    <dgm:cxn modelId="{501C1B4E-09C3-41D8-A4B1-3E9545DAD1B2}" type="presParOf" srcId="{76852E40-1F00-49E2-8FFE-9F36660B01F1}" destId="{51CEB6AE-3CF6-41ED-9602-FCB2D80117A7}" srcOrd="0" destOrd="0" presId="urn:microsoft.com/office/officeart/2018/5/layout/IconCircleLabelList"/>
    <dgm:cxn modelId="{2A6E6A20-F19F-4A7B-90DD-7DC6139D2A00}" type="presParOf" srcId="{76852E40-1F00-49E2-8FFE-9F36660B01F1}" destId="{5416A8BC-7C0E-4D41-BC21-F8F5B9C1D20F}" srcOrd="1" destOrd="0" presId="urn:microsoft.com/office/officeart/2018/5/layout/IconCircleLabelList"/>
    <dgm:cxn modelId="{2E9D1E15-4A7D-453C-B30C-CC1AB9B84341}" type="presParOf" srcId="{76852E40-1F00-49E2-8FFE-9F36660B01F1}" destId="{87FB67EC-482A-47D5-95B1-2A1464DDA1F2}" srcOrd="2" destOrd="0" presId="urn:microsoft.com/office/officeart/2018/5/layout/IconCircleLabelList"/>
    <dgm:cxn modelId="{05E13D7A-8577-4172-99B6-6D3EEFB7B6D8}" type="presParOf" srcId="{76852E40-1F00-49E2-8FFE-9F36660B01F1}" destId="{ABB31276-7DB1-45E8-8C37-9A5590B893EE}" srcOrd="3" destOrd="0" presId="urn:microsoft.com/office/officeart/2018/5/layout/IconCircleLabelList"/>
    <dgm:cxn modelId="{2EED84B6-DE65-4CB5-9E0E-0065FE80A6A9}" type="presParOf" srcId="{61F984BF-DDBE-41E5-BD75-28275664F7AA}" destId="{2D9FE8F9-EE18-4B62-B580-80428EAE2105}" srcOrd="1" destOrd="0" presId="urn:microsoft.com/office/officeart/2018/5/layout/IconCircleLabelList"/>
    <dgm:cxn modelId="{68DF7CDE-0646-41C5-AF7F-025015269514}" type="presParOf" srcId="{61F984BF-DDBE-41E5-BD75-28275664F7AA}" destId="{020192A8-7C4D-42AC-A919-8E260A050BE8}" srcOrd="2" destOrd="0" presId="urn:microsoft.com/office/officeart/2018/5/layout/IconCircleLabelList"/>
    <dgm:cxn modelId="{7780604A-7848-4085-934C-E110305360A1}" type="presParOf" srcId="{020192A8-7C4D-42AC-A919-8E260A050BE8}" destId="{FB91AE66-9208-42CD-A209-76868CE6A260}" srcOrd="0" destOrd="0" presId="urn:microsoft.com/office/officeart/2018/5/layout/IconCircleLabelList"/>
    <dgm:cxn modelId="{A347C472-D9FA-4365-845D-7BC64E2B3941}" type="presParOf" srcId="{020192A8-7C4D-42AC-A919-8E260A050BE8}" destId="{BCBD1BEF-439C-4FDF-A295-A16D9DF6AF0C}" srcOrd="1" destOrd="0" presId="urn:microsoft.com/office/officeart/2018/5/layout/IconCircleLabelList"/>
    <dgm:cxn modelId="{8FB93BB0-848B-40A2-BF03-5800A0F04D94}" type="presParOf" srcId="{020192A8-7C4D-42AC-A919-8E260A050BE8}" destId="{C46A3425-4A19-466A-B94D-16A4AB3EEFD4}" srcOrd="2" destOrd="0" presId="urn:microsoft.com/office/officeart/2018/5/layout/IconCircleLabelList"/>
    <dgm:cxn modelId="{B801C19B-E64D-4EC7-9C11-8EB5F68B4330}" type="presParOf" srcId="{020192A8-7C4D-42AC-A919-8E260A050BE8}" destId="{8B805D02-F293-4C35-B070-9FB669F0A660}" srcOrd="3" destOrd="0" presId="urn:microsoft.com/office/officeart/2018/5/layout/IconCircleLabelList"/>
    <dgm:cxn modelId="{E68D6803-9EAC-4ABE-B9C7-7B3D4A354AE3}" type="presParOf" srcId="{61F984BF-DDBE-41E5-BD75-28275664F7AA}" destId="{F0ABEB6D-51FF-4BB9-91BA-DDA9004AE4A6}" srcOrd="3" destOrd="0" presId="urn:microsoft.com/office/officeart/2018/5/layout/IconCircleLabelList"/>
    <dgm:cxn modelId="{49BFF34B-20FF-4366-AB90-806BDB9377AF}" type="presParOf" srcId="{61F984BF-DDBE-41E5-BD75-28275664F7AA}" destId="{02EC6BE1-5D4D-4E3C-89C5-B79AA6C681E8}" srcOrd="4" destOrd="0" presId="urn:microsoft.com/office/officeart/2018/5/layout/IconCircleLabelList"/>
    <dgm:cxn modelId="{B9E8D46F-5132-4732-8F15-FC887BE960A3}" type="presParOf" srcId="{02EC6BE1-5D4D-4E3C-89C5-B79AA6C681E8}" destId="{19A3E0F1-DD52-49CE-A5AA-41951B06BA30}" srcOrd="0" destOrd="0" presId="urn:microsoft.com/office/officeart/2018/5/layout/IconCircleLabelList"/>
    <dgm:cxn modelId="{EC25ECA4-1B3A-4B77-85F0-B9190FED14C0}" type="presParOf" srcId="{02EC6BE1-5D4D-4E3C-89C5-B79AA6C681E8}" destId="{58F4F01F-323D-4273-B55D-2386E2A18B06}" srcOrd="1" destOrd="0" presId="urn:microsoft.com/office/officeart/2018/5/layout/IconCircleLabelList"/>
    <dgm:cxn modelId="{559A9AD9-2A74-4E2C-A47C-0129A13A14FD}" type="presParOf" srcId="{02EC6BE1-5D4D-4E3C-89C5-B79AA6C681E8}" destId="{9D3E57C9-4E2D-462F-AA97-CFA1C9483821}" srcOrd="2" destOrd="0" presId="urn:microsoft.com/office/officeart/2018/5/layout/IconCircleLabelList"/>
    <dgm:cxn modelId="{4C2F2C44-FAB7-4E8C-8B91-441E547AF7C1}" type="presParOf" srcId="{02EC6BE1-5D4D-4E3C-89C5-B79AA6C681E8}" destId="{A115A3B1-AAAA-4EFF-B7E3-4BD15C9A37B5}" srcOrd="3" destOrd="0" presId="urn:microsoft.com/office/officeart/2018/5/layout/IconCircleLabelList"/>
    <dgm:cxn modelId="{9F96E344-2D72-4E8B-9DD5-C8CF23DE997B}" type="presParOf" srcId="{61F984BF-DDBE-41E5-BD75-28275664F7AA}" destId="{2B93ECBD-BF05-4BE3-B996-1AFC1372B546}" srcOrd="5" destOrd="0" presId="urn:microsoft.com/office/officeart/2018/5/layout/IconCircleLabelList"/>
    <dgm:cxn modelId="{C976B7BB-DB76-4BD6-860A-F3533948E15D}" type="presParOf" srcId="{61F984BF-DDBE-41E5-BD75-28275664F7AA}" destId="{A2DDA6D9-07CB-4E39-8B4E-9C5581D37D95}" srcOrd="6" destOrd="0" presId="urn:microsoft.com/office/officeart/2018/5/layout/IconCircleLabelList"/>
    <dgm:cxn modelId="{25EBD27E-FAC2-4671-8371-9B9B5BD1449B}" type="presParOf" srcId="{A2DDA6D9-07CB-4E39-8B4E-9C5581D37D95}" destId="{947E5EE4-A3FD-44FE-B7CA-76C4F86FF584}" srcOrd="0" destOrd="0" presId="urn:microsoft.com/office/officeart/2018/5/layout/IconCircleLabelList"/>
    <dgm:cxn modelId="{8D4B0A40-8D60-49D6-85D9-4832EC489E27}" type="presParOf" srcId="{A2DDA6D9-07CB-4E39-8B4E-9C5581D37D95}" destId="{BBD106EF-395C-4225-AB6D-BA9AFFAE17A8}" srcOrd="1" destOrd="0" presId="urn:microsoft.com/office/officeart/2018/5/layout/IconCircleLabelList"/>
    <dgm:cxn modelId="{38E48CB7-8863-4F6E-9420-07E7AD8211E6}" type="presParOf" srcId="{A2DDA6D9-07CB-4E39-8B4E-9C5581D37D95}" destId="{38D4441E-4E09-4DBA-B6E5-A4563BF8495A}" srcOrd="2" destOrd="0" presId="urn:microsoft.com/office/officeart/2018/5/layout/IconCircleLabelList"/>
    <dgm:cxn modelId="{66ED93A3-84D5-46B1-BE42-2B6073FD75BB}" type="presParOf" srcId="{A2DDA6D9-07CB-4E39-8B4E-9C5581D37D95}" destId="{82B2E524-F1EE-48FF-823E-15A0978F2FC3}" srcOrd="3" destOrd="0" presId="urn:microsoft.com/office/officeart/2018/5/layout/IconCircleLabelList"/>
    <dgm:cxn modelId="{AC85C8CB-3F23-433B-A57B-68AED0905B8D}" type="presParOf" srcId="{61F984BF-DDBE-41E5-BD75-28275664F7AA}" destId="{218B614A-0605-4B42-A3DC-6D9BC6973026}" srcOrd="7" destOrd="0" presId="urn:microsoft.com/office/officeart/2018/5/layout/IconCircleLabelList"/>
    <dgm:cxn modelId="{D51C8516-2802-4161-9487-F0E0B692D063}" type="presParOf" srcId="{61F984BF-DDBE-41E5-BD75-28275664F7AA}" destId="{920883FE-168A-4990-B114-CE42DCA78628}" srcOrd="8" destOrd="0" presId="urn:microsoft.com/office/officeart/2018/5/layout/IconCircleLabelList"/>
    <dgm:cxn modelId="{2A45745A-9008-4B5A-939A-CFD1C66E87CD}" type="presParOf" srcId="{920883FE-168A-4990-B114-CE42DCA78628}" destId="{867234EB-4C11-49F9-A610-F521A0534CF7}" srcOrd="0" destOrd="0" presId="urn:microsoft.com/office/officeart/2018/5/layout/IconCircleLabelList"/>
    <dgm:cxn modelId="{E2060182-6A8F-4720-A84C-7A4BF640C189}" type="presParOf" srcId="{920883FE-168A-4990-B114-CE42DCA78628}" destId="{71F0ECF0-7D79-463D-BD17-D94A5E3C0C12}" srcOrd="1" destOrd="0" presId="urn:microsoft.com/office/officeart/2018/5/layout/IconCircleLabelList"/>
    <dgm:cxn modelId="{61DC9BC0-DAF5-4F84-8D11-A70A59016632}" type="presParOf" srcId="{920883FE-168A-4990-B114-CE42DCA78628}" destId="{252B3393-4E7E-494D-A638-469BC79B154B}" srcOrd="2" destOrd="0" presId="urn:microsoft.com/office/officeart/2018/5/layout/IconCircleLabelList"/>
    <dgm:cxn modelId="{0C30898C-11DE-40F4-BC90-BD3241840A50}" type="presParOf" srcId="{920883FE-168A-4990-B114-CE42DCA78628}" destId="{CB55BE55-299D-4ACD-8C6F-A8B4722BDAE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FD214D-B900-457C-9D25-E7C61DC53AA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BBFEEF7-037D-491F-B0D6-ADE260E6A147}">
      <dgm:prSet/>
      <dgm:spPr/>
      <dgm:t>
        <a:bodyPr/>
        <a:lstStyle/>
        <a:p>
          <a:r>
            <a:rPr lang="en-GB"/>
            <a:t>Recommendations from early research suggest that M =3 to M= 5 data sets are sufficient (Rubin, 1987; Schafer 1997).</a:t>
          </a:r>
          <a:endParaRPr lang="en-US"/>
        </a:p>
      </dgm:t>
    </dgm:pt>
    <dgm:pt modelId="{777B1441-855D-4DC4-A7B1-6469737878F3}" type="parTrans" cxnId="{F6A3B5BA-7E52-4CDA-8E65-EE5B1306E463}">
      <dgm:prSet/>
      <dgm:spPr/>
      <dgm:t>
        <a:bodyPr/>
        <a:lstStyle/>
        <a:p>
          <a:endParaRPr lang="en-US"/>
        </a:p>
      </dgm:t>
    </dgm:pt>
    <dgm:pt modelId="{11574749-49A4-4201-9A08-0985B311CD7E}" type="sibTrans" cxnId="{F6A3B5BA-7E52-4CDA-8E65-EE5B1306E463}">
      <dgm:prSet/>
      <dgm:spPr/>
      <dgm:t>
        <a:bodyPr/>
        <a:lstStyle/>
        <a:p>
          <a:endParaRPr lang="en-US"/>
        </a:p>
      </dgm:t>
    </dgm:pt>
    <dgm:pt modelId="{6D3AB39E-B555-4F79-A521-9B132F8021CF}">
      <dgm:prSet/>
      <dgm:spPr/>
      <dgm:t>
        <a:bodyPr/>
        <a:lstStyle/>
        <a:p>
          <a:r>
            <a:rPr lang="en-GB"/>
            <a:t>This was informed by computing power at the time, and the marginal statiscal differences between M =3 and M =5.</a:t>
          </a:r>
          <a:endParaRPr lang="en-US"/>
        </a:p>
      </dgm:t>
    </dgm:pt>
    <dgm:pt modelId="{CED800AC-E5D5-4D9E-A64E-9248991257FC}" type="parTrans" cxnId="{F80DBF75-9FAD-464B-BD27-E2E71317F514}">
      <dgm:prSet/>
      <dgm:spPr/>
      <dgm:t>
        <a:bodyPr/>
        <a:lstStyle/>
        <a:p>
          <a:endParaRPr lang="en-US"/>
        </a:p>
      </dgm:t>
    </dgm:pt>
    <dgm:pt modelId="{5C567C5D-AC35-410E-83A7-86188241F572}" type="sibTrans" cxnId="{F80DBF75-9FAD-464B-BD27-E2E71317F514}">
      <dgm:prSet/>
      <dgm:spPr/>
      <dgm:t>
        <a:bodyPr/>
        <a:lstStyle/>
        <a:p>
          <a:endParaRPr lang="en-US"/>
        </a:p>
      </dgm:t>
    </dgm:pt>
    <dgm:pt modelId="{37A130B7-EA0B-4F77-A74C-81B10B71C5F5}">
      <dgm:prSet/>
      <dgm:spPr/>
      <dgm:t>
        <a:bodyPr/>
        <a:lstStyle/>
        <a:p>
          <a:r>
            <a:rPr lang="en-GB"/>
            <a:t>However, Graham, Olchowski and Gilreath (2007) found that the optimal M increases as the proportion of missing data increases.</a:t>
          </a:r>
          <a:endParaRPr lang="en-US"/>
        </a:p>
      </dgm:t>
    </dgm:pt>
    <dgm:pt modelId="{07BE48A0-9AE9-4664-824F-39484C4F2021}" type="parTrans" cxnId="{D5B0CC89-3B85-4A91-A62B-7E66F9C11483}">
      <dgm:prSet/>
      <dgm:spPr/>
      <dgm:t>
        <a:bodyPr/>
        <a:lstStyle/>
        <a:p>
          <a:endParaRPr lang="en-US"/>
        </a:p>
      </dgm:t>
    </dgm:pt>
    <dgm:pt modelId="{1B1350E7-9CF1-4378-A154-4EE36DA8EB98}" type="sibTrans" cxnId="{D5B0CC89-3B85-4A91-A62B-7E66F9C11483}">
      <dgm:prSet/>
      <dgm:spPr/>
      <dgm:t>
        <a:bodyPr/>
        <a:lstStyle/>
        <a:p>
          <a:endParaRPr lang="en-US"/>
        </a:p>
      </dgm:t>
    </dgm:pt>
    <dgm:pt modelId="{015D0233-5C16-4914-B6AC-EC1E6E83FADA}">
      <dgm:prSet/>
      <dgm:spPr/>
      <dgm:t>
        <a:bodyPr/>
        <a:lstStyle/>
        <a:p>
          <a:r>
            <a:rPr lang="en-GB"/>
            <a:t>Whilst there are many nuances to consider here, Enders (2022) recommends M = 100 for most data analyses.</a:t>
          </a:r>
          <a:endParaRPr lang="en-US"/>
        </a:p>
      </dgm:t>
    </dgm:pt>
    <dgm:pt modelId="{640C35F6-DD41-4904-BEB4-D35A4C6BAB56}" type="parTrans" cxnId="{D987D89D-EB89-45F2-A320-537B29F53140}">
      <dgm:prSet/>
      <dgm:spPr/>
      <dgm:t>
        <a:bodyPr/>
        <a:lstStyle/>
        <a:p>
          <a:endParaRPr lang="en-US"/>
        </a:p>
      </dgm:t>
    </dgm:pt>
    <dgm:pt modelId="{E4CD4A14-970E-482C-81F3-DF9E1E57EB2F}" type="sibTrans" cxnId="{D987D89D-EB89-45F2-A320-537B29F53140}">
      <dgm:prSet/>
      <dgm:spPr/>
      <dgm:t>
        <a:bodyPr/>
        <a:lstStyle/>
        <a:p>
          <a:endParaRPr lang="en-US"/>
        </a:p>
      </dgm:t>
    </dgm:pt>
    <dgm:pt modelId="{5A51D748-1A2E-4846-8AEB-57117FF929A5}">
      <dgm:prSet/>
      <dgm:spPr/>
      <dgm:t>
        <a:bodyPr/>
        <a:lstStyle/>
        <a:p>
          <a:r>
            <a:rPr lang="en-GB"/>
            <a:t>…However can be very computationally intensive if using a large data set. To speed things up for today, we will use M =5.</a:t>
          </a:r>
          <a:endParaRPr lang="en-US"/>
        </a:p>
      </dgm:t>
    </dgm:pt>
    <dgm:pt modelId="{8C593422-FA70-4CAA-BE39-EA987C995208}" type="parTrans" cxnId="{C85A0D3E-CEC1-4F10-8A28-B6245410BC1F}">
      <dgm:prSet/>
      <dgm:spPr/>
      <dgm:t>
        <a:bodyPr/>
        <a:lstStyle/>
        <a:p>
          <a:endParaRPr lang="en-US"/>
        </a:p>
      </dgm:t>
    </dgm:pt>
    <dgm:pt modelId="{5CE75EC7-02BB-48DC-A975-723104965C1E}" type="sibTrans" cxnId="{C85A0D3E-CEC1-4F10-8A28-B6245410BC1F}">
      <dgm:prSet/>
      <dgm:spPr/>
      <dgm:t>
        <a:bodyPr/>
        <a:lstStyle/>
        <a:p>
          <a:endParaRPr lang="en-US"/>
        </a:p>
      </dgm:t>
    </dgm:pt>
    <dgm:pt modelId="{8602FAA2-49BE-4B8B-97D7-DF011F1F5EBA}" type="pres">
      <dgm:prSet presAssocID="{C7FD214D-B900-457C-9D25-E7C61DC53AA8}" presName="linear" presStyleCnt="0">
        <dgm:presLayoutVars>
          <dgm:animLvl val="lvl"/>
          <dgm:resizeHandles val="exact"/>
        </dgm:presLayoutVars>
      </dgm:prSet>
      <dgm:spPr/>
    </dgm:pt>
    <dgm:pt modelId="{2A89ACCD-CF69-49CB-B533-D1AAC9E333B9}" type="pres">
      <dgm:prSet presAssocID="{8BBFEEF7-037D-491F-B0D6-ADE260E6A147}" presName="parentText" presStyleLbl="node1" presStyleIdx="0" presStyleCnt="5">
        <dgm:presLayoutVars>
          <dgm:chMax val="0"/>
          <dgm:bulletEnabled val="1"/>
        </dgm:presLayoutVars>
      </dgm:prSet>
      <dgm:spPr/>
    </dgm:pt>
    <dgm:pt modelId="{321FEE77-2E20-4F26-B105-6AA4B2FEC103}" type="pres">
      <dgm:prSet presAssocID="{11574749-49A4-4201-9A08-0985B311CD7E}" presName="spacer" presStyleCnt="0"/>
      <dgm:spPr/>
    </dgm:pt>
    <dgm:pt modelId="{8F6367DE-7212-47C9-9908-56B684C0B74E}" type="pres">
      <dgm:prSet presAssocID="{6D3AB39E-B555-4F79-A521-9B132F8021CF}" presName="parentText" presStyleLbl="node1" presStyleIdx="1" presStyleCnt="5">
        <dgm:presLayoutVars>
          <dgm:chMax val="0"/>
          <dgm:bulletEnabled val="1"/>
        </dgm:presLayoutVars>
      </dgm:prSet>
      <dgm:spPr/>
    </dgm:pt>
    <dgm:pt modelId="{F5486B80-762D-46EE-A93B-696B13F0213D}" type="pres">
      <dgm:prSet presAssocID="{5C567C5D-AC35-410E-83A7-86188241F572}" presName="spacer" presStyleCnt="0"/>
      <dgm:spPr/>
    </dgm:pt>
    <dgm:pt modelId="{BA12EC78-4812-4EDE-AC01-E4ECF7EA34D0}" type="pres">
      <dgm:prSet presAssocID="{37A130B7-EA0B-4F77-A74C-81B10B71C5F5}" presName="parentText" presStyleLbl="node1" presStyleIdx="2" presStyleCnt="5">
        <dgm:presLayoutVars>
          <dgm:chMax val="0"/>
          <dgm:bulletEnabled val="1"/>
        </dgm:presLayoutVars>
      </dgm:prSet>
      <dgm:spPr/>
    </dgm:pt>
    <dgm:pt modelId="{D5833A8F-7F4F-4135-B852-4A72345A12FF}" type="pres">
      <dgm:prSet presAssocID="{1B1350E7-9CF1-4378-A154-4EE36DA8EB98}" presName="spacer" presStyleCnt="0"/>
      <dgm:spPr/>
    </dgm:pt>
    <dgm:pt modelId="{FEDFB0E2-DFCD-40E0-B056-1A7D5F9F71FE}" type="pres">
      <dgm:prSet presAssocID="{015D0233-5C16-4914-B6AC-EC1E6E83FADA}" presName="parentText" presStyleLbl="node1" presStyleIdx="3" presStyleCnt="5">
        <dgm:presLayoutVars>
          <dgm:chMax val="0"/>
          <dgm:bulletEnabled val="1"/>
        </dgm:presLayoutVars>
      </dgm:prSet>
      <dgm:spPr/>
    </dgm:pt>
    <dgm:pt modelId="{D7A90354-4AC4-4453-BA89-CB9E5DC57B4D}" type="pres">
      <dgm:prSet presAssocID="{E4CD4A14-970E-482C-81F3-DF9E1E57EB2F}" presName="spacer" presStyleCnt="0"/>
      <dgm:spPr/>
    </dgm:pt>
    <dgm:pt modelId="{8AE1E588-DCD4-4379-BE65-52EBEA6B5230}" type="pres">
      <dgm:prSet presAssocID="{5A51D748-1A2E-4846-8AEB-57117FF929A5}" presName="parentText" presStyleLbl="node1" presStyleIdx="4" presStyleCnt="5">
        <dgm:presLayoutVars>
          <dgm:chMax val="0"/>
          <dgm:bulletEnabled val="1"/>
        </dgm:presLayoutVars>
      </dgm:prSet>
      <dgm:spPr/>
    </dgm:pt>
  </dgm:ptLst>
  <dgm:cxnLst>
    <dgm:cxn modelId="{A16ECB0F-6586-48CF-8120-C91FA198607B}" type="presOf" srcId="{8BBFEEF7-037D-491F-B0D6-ADE260E6A147}" destId="{2A89ACCD-CF69-49CB-B533-D1AAC9E333B9}" srcOrd="0" destOrd="0" presId="urn:microsoft.com/office/officeart/2005/8/layout/vList2"/>
    <dgm:cxn modelId="{D7783725-58FB-4CA8-85D3-DBD5007CA5E1}" type="presOf" srcId="{6D3AB39E-B555-4F79-A521-9B132F8021CF}" destId="{8F6367DE-7212-47C9-9908-56B684C0B74E}" srcOrd="0" destOrd="0" presId="urn:microsoft.com/office/officeart/2005/8/layout/vList2"/>
    <dgm:cxn modelId="{FEF5A13C-0772-42A2-AC7E-E35975AACEC1}" type="presOf" srcId="{015D0233-5C16-4914-B6AC-EC1E6E83FADA}" destId="{FEDFB0E2-DFCD-40E0-B056-1A7D5F9F71FE}" srcOrd="0" destOrd="0" presId="urn:microsoft.com/office/officeart/2005/8/layout/vList2"/>
    <dgm:cxn modelId="{C85A0D3E-CEC1-4F10-8A28-B6245410BC1F}" srcId="{C7FD214D-B900-457C-9D25-E7C61DC53AA8}" destId="{5A51D748-1A2E-4846-8AEB-57117FF929A5}" srcOrd="4" destOrd="0" parTransId="{8C593422-FA70-4CAA-BE39-EA987C995208}" sibTransId="{5CE75EC7-02BB-48DC-A975-723104965C1E}"/>
    <dgm:cxn modelId="{D342436D-BDF4-4A1F-9AB4-0C6BA5F1429A}" type="presOf" srcId="{37A130B7-EA0B-4F77-A74C-81B10B71C5F5}" destId="{BA12EC78-4812-4EDE-AC01-E4ECF7EA34D0}" srcOrd="0" destOrd="0" presId="urn:microsoft.com/office/officeart/2005/8/layout/vList2"/>
    <dgm:cxn modelId="{F80DBF75-9FAD-464B-BD27-E2E71317F514}" srcId="{C7FD214D-B900-457C-9D25-E7C61DC53AA8}" destId="{6D3AB39E-B555-4F79-A521-9B132F8021CF}" srcOrd="1" destOrd="0" parTransId="{CED800AC-E5D5-4D9E-A64E-9248991257FC}" sibTransId="{5C567C5D-AC35-410E-83A7-86188241F572}"/>
    <dgm:cxn modelId="{EF07F758-932D-4A9F-98E6-D8CF2A7B2E63}" type="presOf" srcId="{C7FD214D-B900-457C-9D25-E7C61DC53AA8}" destId="{8602FAA2-49BE-4B8B-97D7-DF011F1F5EBA}" srcOrd="0" destOrd="0" presId="urn:microsoft.com/office/officeart/2005/8/layout/vList2"/>
    <dgm:cxn modelId="{D5B0CC89-3B85-4A91-A62B-7E66F9C11483}" srcId="{C7FD214D-B900-457C-9D25-E7C61DC53AA8}" destId="{37A130B7-EA0B-4F77-A74C-81B10B71C5F5}" srcOrd="2" destOrd="0" parTransId="{07BE48A0-9AE9-4664-824F-39484C4F2021}" sibTransId="{1B1350E7-9CF1-4378-A154-4EE36DA8EB98}"/>
    <dgm:cxn modelId="{D987D89D-EB89-45F2-A320-537B29F53140}" srcId="{C7FD214D-B900-457C-9D25-E7C61DC53AA8}" destId="{015D0233-5C16-4914-B6AC-EC1E6E83FADA}" srcOrd="3" destOrd="0" parTransId="{640C35F6-DD41-4904-BEB4-D35A4C6BAB56}" sibTransId="{E4CD4A14-970E-482C-81F3-DF9E1E57EB2F}"/>
    <dgm:cxn modelId="{F6A3B5BA-7E52-4CDA-8E65-EE5B1306E463}" srcId="{C7FD214D-B900-457C-9D25-E7C61DC53AA8}" destId="{8BBFEEF7-037D-491F-B0D6-ADE260E6A147}" srcOrd="0" destOrd="0" parTransId="{777B1441-855D-4DC4-A7B1-6469737878F3}" sibTransId="{11574749-49A4-4201-9A08-0985B311CD7E}"/>
    <dgm:cxn modelId="{D35AC5CC-5285-4348-9492-6CC6050A7FA3}" type="presOf" srcId="{5A51D748-1A2E-4846-8AEB-57117FF929A5}" destId="{8AE1E588-DCD4-4379-BE65-52EBEA6B5230}" srcOrd="0" destOrd="0" presId="urn:microsoft.com/office/officeart/2005/8/layout/vList2"/>
    <dgm:cxn modelId="{565EDD45-3BEE-4F3E-A01E-8298E7A04D12}" type="presParOf" srcId="{8602FAA2-49BE-4B8B-97D7-DF011F1F5EBA}" destId="{2A89ACCD-CF69-49CB-B533-D1AAC9E333B9}" srcOrd="0" destOrd="0" presId="urn:microsoft.com/office/officeart/2005/8/layout/vList2"/>
    <dgm:cxn modelId="{3F9B04B3-ACA0-4D73-AD68-29EF0A3D00DE}" type="presParOf" srcId="{8602FAA2-49BE-4B8B-97D7-DF011F1F5EBA}" destId="{321FEE77-2E20-4F26-B105-6AA4B2FEC103}" srcOrd="1" destOrd="0" presId="urn:microsoft.com/office/officeart/2005/8/layout/vList2"/>
    <dgm:cxn modelId="{33C698E6-FBC1-4D38-A0FF-B1CC5BB23C14}" type="presParOf" srcId="{8602FAA2-49BE-4B8B-97D7-DF011F1F5EBA}" destId="{8F6367DE-7212-47C9-9908-56B684C0B74E}" srcOrd="2" destOrd="0" presId="urn:microsoft.com/office/officeart/2005/8/layout/vList2"/>
    <dgm:cxn modelId="{BF20D6F0-6656-426D-B0EA-8F788AD2853B}" type="presParOf" srcId="{8602FAA2-49BE-4B8B-97D7-DF011F1F5EBA}" destId="{F5486B80-762D-46EE-A93B-696B13F0213D}" srcOrd="3" destOrd="0" presId="urn:microsoft.com/office/officeart/2005/8/layout/vList2"/>
    <dgm:cxn modelId="{EE5329D7-2C20-45D6-A3F3-4A8A9B0E647C}" type="presParOf" srcId="{8602FAA2-49BE-4B8B-97D7-DF011F1F5EBA}" destId="{BA12EC78-4812-4EDE-AC01-E4ECF7EA34D0}" srcOrd="4" destOrd="0" presId="urn:microsoft.com/office/officeart/2005/8/layout/vList2"/>
    <dgm:cxn modelId="{A12F1393-9109-4A55-AA92-0C31BCC3B512}" type="presParOf" srcId="{8602FAA2-49BE-4B8B-97D7-DF011F1F5EBA}" destId="{D5833A8F-7F4F-4135-B852-4A72345A12FF}" srcOrd="5" destOrd="0" presId="urn:microsoft.com/office/officeart/2005/8/layout/vList2"/>
    <dgm:cxn modelId="{8A970972-079D-4A5B-B1B3-1F1DE5CF4261}" type="presParOf" srcId="{8602FAA2-49BE-4B8B-97D7-DF011F1F5EBA}" destId="{FEDFB0E2-DFCD-40E0-B056-1A7D5F9F71FE}" srcOrd="6" destOrd="0" presId="urn:microsoft.com/office/officeart/2005/8/layout/vList2"/>
    <dgm:cxn modelId="{9B0CEFF8-6A15-4683-BFF8-A2C3B05A8A47}" type="presParOf" srcId="{8602FAA2-49BE-4B8B-97D7-DF011F1F5EBA}" destId="{D7A90354-4AC4-4453-BA89-CB9E5DC57B4D}" srcOrd="7" destOrd="0" presId="urn:microsoft.com/office/officeart/2005/8/layout/vList2"/>
    <dgm:cxn modelId="{B5A26FBA-5995-465E-B514-08C86E1EDB16}" type="presParOf" srcId="{8602FAA2-49BE-4B8B-97D7-DF011F1F5EBA}" destId="{8AE1E588-DCD4-4379-BE65-52EBEA6B5230}"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6332F8E-6D46-4A1C-9E11-E79DB51B7A12}"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D5430C29-1C24-40D1-A9CE-00CD669EA25D}">
      <dgm:prSet custT="1"/>
      <dgm:spPr/>
      <dgm:t>
        <a:bodyPr/>
        <a:lstStyle/>
        <a:p>
          <a:r>
            <a:rPr lang="en-GB" sz="2000"/>
            <a:t>Predictive Mean Matching (PMM) draws imputations from the observed data (Vink et al., 2014).</a:t>
          </a:r>
          <a:endParaRPr lang="en-US" sz="2000"/>
        </a:p>
      </dgm:t>
    </dgm:pt>
    <dgm:pt modelId="{C3BCC63C-7031-496D-99FA-A855CBDC43AD}" type="parTrans" cxnId="{AD378EFE-3119-41DD-BFFE-964C9ED84CDE}">
      <dgm:prSet/>
      <dgm:spPr/>
      <dgm:t>
        <a:bodyPr/>
        <a:lstStyle/>
        <a:p>
          <a:endParaRPr lang="en-US" sz="2000"/>
        </a:p>
      </dgm:t>
    </dgm:pt>
    <dgm:pt modelId="{E5F9F784-AF0A-4861-B847-CFD522DEBA02}" type="sibTrans" cxnId="{AD378EFE-3119-41DD-BFFE-964C9ED84CDE}">
      <dgm:prSet/>
      <dgm:spPr/>
      <dgm:t>
        <a:bodyPr/>
        <a:lstStyle/>
        <a:p>
          <a:endParaRPr lang="en-US" sz="2000"/>
        </a:p>
      </dgm:t>
    </dgm:pt>
    <dgm:pt modelId="{726454A1-BD50-4F87-B8BB-8F9C99CFDE0B}">
      <dgm:prSet custT="1"/>
      <dgm:spPr/>
      <dgm:t>
        <a:bodyPr/>
        <a:lstStyle/>
        <a:p>
          <a:r>
            <a:rPr lang="en-GB" sz="2000" dirty="0"/>
            <a:t>After estimating the variable’s </a:t>
          </a:r>
          <a:r>
            <a:rPr lang="en-GB" sz="2000" dirty="0" err="1"/>
            <a:t>refression</a:t>
          </a:r>
          <a:r>
            <a:rPr lang="en-GB" sz="2000" dirty="0"/>
            <a:t> model, PMM identifies a doner pool of individuals with similar predicted values of the missing variable (i.e., through similar regressor score profiles).</a:t>
          </a:r>
          <a:endParaRPr lang="en-US" sz="2000" dirty="0"/>
        </a:p>
      </dgm:t>
    </dgm:pt>
    <dgm:pt modelId="{D6EA741C-3A22-4D7D-91D2-468CC3F77D71}" type="parTrans" cxnId="{561E346C-B1BE-49C7-83F3-1E5C0B5C4D04}">
      <dgm:prSet/>
      <dgm:spPr/>
      <dgm:t>
        <a:bodyPr/>
        <a:lstStyle/>
        <a:p>
          <a:endParaRPr lang="en-US" sz="2000"/>
        </a:p>
      </dgm:t>
    </dgm:pt>
    <dgm:pt modelId="{ABF2BEC1-C7A4-45FF-8452-266CC42B0E0D}" type="sibTrans" cxnId="{561E346C-B1BE-49C7-83F3-1E5C0B5C4D04}">
      <dgm:prSet/>
      <dgm:spPr/>
      <dgm:t>
        <a:bodyPr/>
        <a:lstStyle/>
        <a:p>
          <a:endParaRPr lang="en-US" sz="2000"/>
        </a:p>
      </dgm:t>
    </dgm:pt>
    <dgm:pt modelId="{DEDB68B5-027F-4813-8A2A-F3E670FD7496}">
      <dgm:prSet custT="1"/>
      <dgm:spPr/>
      <dgm:t>
        <a:bodyPr/>
        <a:lstStyle/>
        <a:p>
          <a:r>
            <a:rPr lang="en-GB" sz="2000"/>
            <a:t>PMM imputes each missing value with an observed score drawn at random from the donor pool.</a:t>
          </a:r>
          <a:endParaRPr lang="en-US" sz="2000"/>
        </a:p>
      </dgm:t>
    </dgm:pt>
    <dgm:pt modelId="{FE1ADF83-E5B9-44A8-B06C-4F8AAAB9DCC5}" type="parTrans" cxnId="{BAA76808-2CE2-4C54-9D0E-CD102FFDDD36}">
      <dgm:prSet/>
      <dgm:spPr/>
      <dgm:t>
        <a:bodyPr/>
        <a:lstStyle/>
        <a:p>
          <a:endParaRPr lang="en-US" sz="2000"/>
        </a:p>
      </dgm:t>
    </dgm:pt>
    <dgm:pt modelId="{6D50B742-24AB-4D18-B34F-B52D38ED8020}" type="sibTrans" cxnId="{BAA76808-2CE2-4C54-9D0E-CD102FFDDD36}">
      <dgm:prSet/>
      <dgm:spPr/>
      <dgm:t>
        <a:bodyPr/>
        <a:lstStyle/>
        <a:p>
          <a:endParaRPr lang="en-US" sz="2000"/>
        </a:p>
      </dgm:t>
    </dgm:pt>
    <dgm:pt modelId="{833FA76A-2B14-4846-A945-F6D1F07D38EF}">
      <dgm:prSet custT="1"/>
      <dgm:spPr/>
      <dgm:t>
        <a:bodyPr/>
        <a:lstStyle/>
        <a:p>
          <a:r>
            <a:rPr lang="en-GB" sz="2000"/>
            <a:t>PMM is broadly applicable to most missing data problems, and it is recommended for use with non-normal data as it does not impose normal distributions onto the imputations (Lee &amp; Carlin, 2017).</a:t>
          </a:r>
          <a:endParaRPr lang="en-US" sz="2000"/>
        </a:p>
      </dgm:t>
    </dgm:pt>
    <dgm:pt modelId="{89E18BBE-40F6-47F7-8BE2-A78910DC728A}" type="parTrans" cxnId="{F9780CA5-58F7-46E3-8124-300018F621A9}">
      <dgm:prSet/>
      <dgm:spPr/>
      <dgm:t>
        <a:bodyPr/>
        <a:lstStyle/>
        <a:p>
          <a:endParaRPr lang="en-US" sz="2000"/>
        </a:p>
      </dgm:t>
    </dgm:pt>
    <dgm:pt modelId="{CCF49624-93F2-42B8-9727-8AE69A5A6745}" type="sibTrans" cxnId="{F9780CA5-58F7-46E3-8124-300018F621A9}">
      <dgm:prSet/>
      <dgm:spPr/>
      <dgm:t>
        <a:bodyPr/>
        <a:lstStyle/>
        <a:p>
          <a:endParaRPr lang="en-US" sz="2000"/>
        </a:p>
      </dgm:t>
    </dgm:pt>
    <dgm:pt modelId="{AF767CC3-8A2C-4EAF-9058-63C2FB86E1E9}">
      <dgm:prSet custT="1"/>
      <dgm:spPr/>
      <dgm:t>
        <a:bodyPr/>
        <a:lstStyle/>
        <a:p>
          <a:r>
            <a:rPr lang="en-GB" sz="2000" dirty="0"/>
            <a:t>We will mostly be using PMM for our multiple imputation today. </a:t>
          </a:r>
          <a:endParaRPr lang="en-US" sz="2000" dirty="0"/>
        </a:p>
      </dgm:t>
    </dgm:pt>
    <dgm:pt modelId="{73C7E1B0-3F33-4FA8-B05F-047E1E618771}" type="parTrans" cxnId="{9EDD3C64-CEA2-4368-8657-F6C9E9DD913A}">
      <dgm:prSet/>
      <dgm:spPr/>
      <dgm:t>
        <a:bodyPr/>
        <a:lstStyle/>
        <a:p>
          <a:endParaRPr lang="en-US" sz="2000"/>
        </a:p>
      </dgm:t>
    </dgm:pt>
    <dgm:pt modelId="{FC96E8D4-3609-418F-B7C2-D4ED64C42364}" type="sibTrans" cxnId="{9EDD3C64-CEA2-4368-8657-F6C9E9DD913A}">
      <dgm:prSet/>
      <dgm:spPr/>
      <dgm:t>
        <a:bodyPr/>
        <a:lstStyle/>
        <a:p>
          <a:endParaRPr lang="en-US" sz="2000"/>
        </a:p>
      </dgm:t>
    </dgm:pt>
    <dgm:pt modelId="{A34E2A39-C2EF-4DD7-84C4-2E7470DE20AA}">
      <dgm:prSet custT="1"/>
      <dgm:spPr/>
      <dgm:t>
        <a:bodyPr/>
        <a:lstStyle/>
        <a:p>
          <a:r>
            <a:rPr lang="en-GB" sz="2000" dirty="0"/>
            <a:t>For more information of PMM, see the detailed discussion about its use in the MICE R package (Van </a:t>
          </a:r>
          <a:r>
            <a:rPr lang="en-GB" sz="2000" dirty="0" err="1"/>
            <a:t>Buuren</a:t>
          </a:r>
          <a:r>
            <a:rPr lang="en-GB" sz="2000" dirty="0"/>
            <a:t>, 2012). </a:t>
          </a:r>
          <a:endParaRPr lang="en-US" sz="2000" dirty="0"/>
        </a:p>
      </dgm:t>
    </dgm:pt>
    <dgm:pt modelId="{24DB213B-82FA-4B34-A4B3-46135DA59258}" type="parTrans" cxnId="{5E5A7350-A8CE-48C0-83BC-508E6F979237}">
      <dgm:prSet/>
      <dgm:spPr/>
      <dgm:t>
        <a:bodyPr/>
        <a:lstStyle/>
        <a:p>
          <a:endParaRPr lang="en-US" sz="2000"/>
        </a:p>
      </dgm:t>
    </dgm:pt>
    <dgm:pt modelId="{69E809DD-17A8-47C7-AFCD-1BBA2E86F2DB}" type="sibTrans" cxnId="{5E5A7350-A8CE-48C0-83BC-508E6F979237}">
      <dgm:prSet/>
      <dgm:spPr/>
      <dgm:t>
        <a:bodyPr/>
        <a:lstStyle/>
        <a:p>
          <a:endParaRPr lang="en-US" sz="2000"/>
        </a:p>
      </dgm:t>
    </dgm:pt>
    <dgm:pt modelId="{F0D54400-CCB9-4E2C-8025-1E47EFC062F6}" type="pres">
      <dgm:prSet presAssocID="{76332F8E-6D46-4A1C-9E11-E79DB51B7A12}" presName="linear" presStyleCnt="0">
        <dgm:presLayoutVars>
          <dgm:animLvl val="lvl"/>
          <dgm:resizeHandles val="exact"/>
        </dgm:presLayoutVars>
      </dgm:prSet>
      <dgm:spPr/>
    </dgm:pt>
    <dgm:pt modelId="{F7DADFAB-DE91-4E43-A0F1-80A9D15F6287}" type="pres">
      <dgm:prSet presAssocID="{D5430C29-1C24-40D1-A9CE-00CD669EA25D}" presName="parentText" presStyleLbl="node1" presStyleIdx="0" presStyleCnt="6">
        <dgm:presLayoutVars>
          <dgm:chMax val="0"/>
          <dgm:bulletEnabled val="1"/>
        </dgm:presLayoutVars>
      </dgm:prSet>
      <dgm:spPr/>
    </dgm:pt>
    <dgm:pt modelId="{4A039F04-DB0B-4007-B10F-80652EFE7E63}" type="pres">
      <dgm:prSet presAssocID="{E5F9F784-AF0A-4861-B847-CFD522DEBA02}" presName="spacer" presStyleCnt="0"/>
      <dgm:spPr/>
    </dgm:pt>
    <dgm:pt modelId="{4B9D4340-9911-4B2D-8D93-CB7C1B4BC77B}" type="pres">
      <dgm:prSet presAssocID="{726454A1-BD50-4F87-B8BB-8F9C99CFDE0B}" presName="parentText" presStyleLbl="node1" presStyleIdx="1" presStyleCnt="6">
        <dgm:presLayoutVars>
          <dgm:chMax val="0"/>
          <dgm:bulletEnabled val="1"/>
        </dgm:presLayoutVars>
      </dgm:prSet>
      <dgm:spPr/>
    </dgm:pt>
    <dgm:pt modelId="{8B3136DA-6B4E-4E77-B50E-48106371D2D5}" type="pres">
      <dgm:prSet presAssocID="{ABF2BEC1-C7A4-45FF-8452-266CC42B0E0D}" presName="spacer" presStyleCnt="0"/>
      <dgm:spPr/>
    </dgm:pt>
    <dgm:pt modelId="{5F320FD4-6D98-471F-9897-D6F48F9370E2}" type="pres">
      <dgm:prSet presAssocID="{DEDB68B5-027F-4813-8A2A-F3E670FD7496}" presName="parentText" presStyleLbl="node1" presStyleIdx="2" presStyleCnt="6">
        <dgm:presLayoutVars>
          <dgm:chMax val="0"/>
          <dgm:bulletEnabled val="1"/>
        </dgm:presLayoutVars>
      </dgm:prSet>
      <dgm:spPr/>
    </dgm:pt>
    <dgm:pt modelId="{09375B3D-C61D-4B1A-94ED-9384CF7224DE}" type="pres">
      <dgm:prSet presAssocID="{6D50B742-24AB-4D18-B34F-B52D38ED8020}" presName="spacer" presStyleCnt="0"/>
      <dgm:spPr/>
    </dgm:pt>
    <dgm:pt modelId="{DFC1D931-A784-46D3-94A9-F3B82D6A7F29}" type="pres">
      <dgm:prSet presAssocID="{833FA76A-2B14-4846-A945-F6D1F07D38EF}" presName="parentText" presStyleLbl="node1" presStyleIdx="3" presStyleCnt="6">
        <dgm:presLayoutVars>
          <dgm:chMax val="0"/>
          <dgm:bulletEnabled val="1"/>
        </dgm:presLayoutVars>
      </dgm:prSet>
      <dgm:spPr/>
    </dgm:pt>
    <dgm:pt modelId="{3D722A6B-7774-410C-9E83-4CE5F6682062}" type="pres">
      <dgm:prSet presAssocID="{CCF49624-93F2-42B8-9727-8AE69A5A6745}" presName="spacer" presStyleCnt="0"/>
      <dgm:spPr/>
    </dgm:pt>
    <dgm:pt modelId="{5861615C-DD07-43EB-8676-6FA4E7AF94CE}" type="pres">
      <dgm:prSet presAssocID="{AF767CC3-8A2C-4EAF-9058-63C2FB86E1E9}" presName="parentText" presStyleLbl="node1" presStyleIdx="4" presStyleCnt="6">
        <dgm:presLayoutVars>
          <dgm:chMax val="0"/>
          <dgm:bulletEnabled val="1"/>
        </dgm:presLayoutVars>
      </dgm:prSet>
      <dgm:spPr/>
    </dgm:pt>
    <dgm:pt modelId="{15D9F04C-AEAC-48BF-B592-CDB17BF8330B}" type="pres">
      <dgm:prSet presAssocID="{FC96E8D4-3609-418F-B7C2-D4ED64C42364}" presName="spacer" presStyleCnt="0"/>
      <dgm:spPr/>
    </dgm:pt>
    <dgm:pt modelId="{3D8A37D8-0F6D-4CAF-92D1-DC67A948D767}" type="pres">
      <dgm:prSet presAssocID="{A34E2A39-C2EF-4DD7-84C4-2E7470DE20AA}" presName="parentText" presStyleLbl="node1" presStyleIdx="5" presStyleCnt="6">
        <dgm:presLayoutVars>
          <dgm:chMax val="0"/>
          <dgm:bulletEnabled val="1"/>
        </dgm:presLayoutVars>
      </dgm:prSet>
      <dgm:spPr/>
    </dgm:pt>
  </dgm:ptLst>
  <dgm:cxnLst>
    <dgm:cxn modelId="{BAA76808-2CE2-4C54-9D0E-CD102FFDDD36}" srcId="{76332F8E-6D46-4A1C-9E11-E79DB51B7A12}" destId="{DEDB68B5-027F-4813-8A2A-F3E670FD7496}" srcOrd="2" destOrd="0" parTransId="{FE1ADF83-E5B9-44A8-B06C-4F8AAAB9DCC5}" sibTransId="{6D50B742-24AB-4D18-B34F-B52D38ED8020}"/>
    <dgm:cxn modelId="{A360BA08-99AB-4EC7-A7F7-4DCF54D562E3}" type="presOf" srcId="{833FA76A-2B14-4846-A945-F6D1F07D38EF}" destId="{DFC1D931-A784-46D3-94A9-F3B82D6A7F29}" srcOrd="0" destOrd="0" presId="urn:microsoft.com/office/officeart/2005/8/layout/vList2"/>
    <dgm:cxn modelId="{ABB3AF25-69C9-455E-BC37-CF5C6675DD2F}" type="presOf" srcId="{AF767CC3-8A2C-4EAF-9058-63C2FB86E1E9}" destId="{5861615C-DD07-43EB-8676-6FA4E7AF94CE}" srcOrd="0" destOrd="0" presId="urn:microsoft.com/office/officeart/2005/8/layout/vList2"/>
    <dgm:cxn modelId="{9EDD3C64-CEA2-4368-8657-F6C9E9DD913A}" srcId="{76332F8E-6D46-4A1C-9E11-E79DB51B7A12}" destId="{AF767CC3-8A2C-4EAF-9058-63C2FB86E1E9}" srcOrd="4" destOrd="0" parTransId="{73C7E1B0-3F33-4FA8-B05F-047E1E618771}" sibTransId="{FC96E8D4-3609-418F-B7C2-D4ED64C42364}"/>
    <dgm:cxn modelId="{561E346C-B1BE-49C7-83F3-1E5C0B5C4D04}" srcId="{76332F8E-6D46-4A1C-9E11-E79DB51B7A12}" destId="{726454A1-BD50-4F87-B8BB-8F9C99CFDE0B}" srcOrd="1" destOrd="0" parTransId="{D6EA741C-3A22-4D7D-91D2-468CC3F77D71}" sibTransId="{ABF2BEC1-C7A4-45FF-8452-266CC42B0E0D}"/>
    <dgm:cxn modelId="{4DFAAD6C-68D1-45FD-89EA-209ABC262E30}" type="presOf" srcId="{76332F8E-6D46-4A1C-9E11-E79DB51B7A12}" destId="{F0D54400-CCB9-4E2C-8025-1E47EFC062F6}" srcOrd="0" destOrd="0" presId="urn:microsoft.com/office/officeart/2005/8/layout/vList2"/>
    <dgm:cxn modelId="{5E5A7350-A8CE-48C0-83BC-508E6F979237}" srcId="{76332F8E-6D46-4A1C-9E11-E79DB51B7A12}" destId="{A34E2A39-C2EF-4DD7-84C4-2E7470DE20AA}" srcOrd="5" destOrd="0" parTransId="{24DB213B-82FA-4B34-A4B3-46135DA59258}" sibTransId="{69E809DD-17A8-47C7-AFCD-1BBA2E86F2DB}"/>
    <dgm:cxn modelId="{01E86184-7C51-4775-9AB5-3BD4BDE053D3}" type="presOf" srcId="{DEDB68B5-027F-4813-8A2A-F3E670FD7496}" destId="{5F320FD4-6D98-471F-9897-D6F48F9370E2}" srcOrd="0" destOrd="0" presId="urn:microsoft.com/office/officeart/2005/8/layout/vList2"/>
    <dgm:cxn modelId="{0D3DC2A0-5C10-461E-9ABB-634A94D68055}" type="presOf" srcId="{D5430C29-1C24-40D1-A9CE-00CD669EA25D}" destId="{F7DADFAB-DE91-4E43-A0F1-80A9D15F6287}" srcOrd="0" destOrd="0" presId="urn:microsoft.com/office/officeart/2005/8/layout/vList2"/>
    <dgm:cxn modelId="{F9780CA5-58F7-46E3-8124-300018F621A9}" srcId="{76332F8E-6D46-4A1C-9E11-E79DB51B7A12}" destId="{833FA76A-2B14-4846-A945-F6D1F07D38EF}" srcOrd="3" destOrd="0" parTransId="{89E18BBE-40F6-47F7-8BE2-A78910DC728A}" sibTransId="{CCF49624-93F2-42B8-9727-8AE69A5A6745}"/>
    <dgm:cxn modelId="{1E9BEBBD-3F1B-4640-A8BB-57507FDEE5C0}" type="presOf" srcId="{A34E2A39-C2EF-4DD7-84C4-2E7470DE20AA}" destId="{3D8A37D8-0F6D-4CAF-92D1-DC67A948D767}" srcOrd="0" destOrd="0" presId="urn:microsoft.com/office/officeart/2005/8/layout/vList2"/>
    <dgm:cxn modelId="{9ACE1BF8-C935-4542-8521-EB31FD2C8A16}" type="presOf" srcId="{726454A1-BD50-4F87-B8BB-8F9C99CFDE0B}" destId="{4B9D4340-9911-4B2D-8D93-CB7C1B4BC77B}" srcOrd="0" destOrd="0" presId="urn:microsoft.com/office/officeart/2005/8/layout/vList2"/>
    <dgm:cxn modelId="{AD378EFE-3119-41DD-BFFE-964C9ED84CDE}" srcId="{76332F8E-6D46-4A1C-9E11-E79DB51B7A12}" destId="{D5430C29-1C24-40D1-A9CE-00CD669EA25D}" srcOrd="0" destOrd="0" parTransId="{C3BCC63C-7031-496D-99FA-A855CBDC43AD}" sibTransId="{E5F9F784-AF0A-4861-B847-CFD522DEBA02}"/>
    <dgm:cxn modelId="{1122C4A6-AA25-44E9-9BF7-296F78AD08F5}" type="presParOf" srcId="{F0D54400-CCB9-4E2C-8025-1E47EFC062F6}" destId="{F7DADFAB-DE91-4E43-A0F1-80A9D15F6287}" srcOrd="0" destOrd="0" presId="urn:microsoft.com/office/officeart/2005/8/layout/vList2"/>
    <dgm:cxn modelId="{6C9C3343-5BAB-4433-89DC-A8AE49DF862F}" type="presParOf" srcId="{F0D54400-CCB9-4E2C-8025-1E47EFC062F6}" destId="{4A039F04-DB0B-4007-B10F-80652EFE7E63}" srcOrd="1" destOrd="0" presId="urn:microsoft.com/office/officeart/2005/8/layout/vList2"/>
    <dgm:cxn modelId="{37C02233-109B-4CFE-BE85-6AE074357E57}" type="presParOf" srcId="{F0D54400-CCB9-4E2C-8025-1E47EFC062F6}" destId="{4B9D4340-9911-4B2D-8D93-CB7C1B4BC77B}" srcOrd="2" destOrd="0" presId="urn:microsoft.com/office/officeart/2005/8/layout/vList2"/>
    <dgm:cxn modelId="{E9FFFD16-A776-4EDE-9FCC-6C55B7F9ADD9}" type="presParOf" srcId="{F0D54400-CCB9-4E2C-8025-1E47EFC062F6}" destId="{8B3136DA-6B4E-4E77-B50E-48106371D2D5}" srcOrd="3" destOrd="0" presId="urn:microsoft.com/office/officeart/2005/8/layout/vList2"/>
    <dgm:cxn modelId="{143B6772-7C19-4544-BAAD-4AA3BB311DC7}" type="presParOf" srcId="{F0D54400-CCB9-4E2C-8025-1E47EFC062F6}" destId="{5F320FD4-6D98-471F-9897-D6F48F9370E2}" srcOrd="4" destOrd="0" presId="urn:microsoft.com/office/officeart/2005/8/layout/vList2"/>
    <dgm:cxn modelId="{6E4BB067-5E0B-4B93-9915-990C6D5321F6}" type="presParOf" srcId="{F0D54400-CCB9-4E2C-8025-1E47EFC062F6}" destId="{09375B3D-C61D-4B1A-94ED-9384CF7224DE}" srcOrd="5" destOrd="0" presId="urn:microsoft.com/office/officeart/2005/8/layout/vList2"/>
    <dgm:cxn modelId="{702557DD-9889-438E-A8B2-397FC818DAB5}" type="presParOf" srcId="{F0D54400-CCB9-4E2C-8025-1E47EFC062F6}" destId="{DFC1D931-A784-46D3-94A9-F3B82D6A7F29}" srcOrd="6" destOrd="0" presId="urn:microsoft.com/office/officeart/2005/8/layout/vList2"/>
    <dgm:cxn modelId="{E0E30C2D-8795-44F3-B035-E96306D35FAA}" type="presParOf" srcId="{F0D54400-CCB9-4E2C-8025-1E47EFC062F6}" destId="{3D722A6B-7774-410C-9E83-4CE5F6682062}" srcOrd="7" destOrd="0" presId="urn:microsoft.com/office/officeart/2005/8/layout/vList2"/>
    <dgm:cxn modelId="{409E1E68-E72E-4014-A154-B89803795B31}" type="presParOf" srcId="{F0D54400-CCB9-4E2C-8025-1E47EFC062F6}" destId="{5861615C-DD07-43EB-8676-6FA4E7AF94CE}" srcOrd="8" destOrd="0" presId="urn:microsoft.com/office/officeart/2005/8/layout/vList2"/>
    <dgm:cxn modelId="{39188BAC-F493-4F8F-A853-A17A52FBB85E}" type="presParOf" srcId="{F0D54400-CCB9-4E2C-8025-1E47EFC062F6}" destId="{15D9F04C-AEAC-48BF-B592-CDB17BF8330B}" srcOrd="9" destOrd="0" presId="urn:microsoft.com/office/officeart/2005/8/layout/vList2"/>
    <dgm:cxn modelId="{544C4A69-CA63-4580-B211-65E759580E05}" type="presParOf" srcId="{F0D54400-CCB9-4E2C-8025-1E47EFC062F6}" destId="{3D8A37D8-0F6D-4CAF-92D1-DC67A948D767}"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109726C-AF49-4FCA-8480-CF92DB2E8929}"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D43C3CEB-D303-464F-946A-5B4F600898C4}">
      <dgm:prSet/>
      <dgm:spPr/>
      <dgm:t>
        <a:bodyPr/>
        <a:lstStyle/>
        <a:p>
          <a:r>
            <a:rPr lang="en-GB"/>
            <a:t>Potential of LLM’s for imputing character/text data under? (under MAR and MCAR)</a:t>
          </a:r>
          <a:endParaRPr lang="en-US"/>
        </a:p>
      </dgm:t>
    </dgm:pt>
    <dgm:pt modelId="{DA275545-4609-460A-B473-5A218541AE30}" type="parTrans" cxnId="{9D78108E-6EE7-49E5-8C52-6F47FA8C4605}">
      <dgm:prSet/>
      <dgm:spPr/>
      <dgm:t>
        <a:bodyPr/>
        <a:lstStyle/>
        <a:p>
          <a:endParaRPr lang="en-US"/>
        </a:p>
      </dgm:t>
    </dgm:pt>
    <dgm:pt modelId="{9881D4B3-55EC-464C-A537-7B46BC77EB76}" type="sibTrans" cxnId="{9D78108E-6EE7-49E5-8C52-6F47FA8C4605}">
      <dgm:prSet/>
      <dgm:spPr/>
      <dgm:t>
        <a:bodyPr/>
        <a:lstStyle/>
        <a:p>
          <a:endParaRPr lang="en-US"/>
        </a:p>
      </dgm:t>
    </dgm:pt>
    <dgm:pt modelId="{D424063D-2ABF-4D7B-B625-A1CD85D50989}">
      <dgm:prSet/>
      <dgm:spPr/>
      <dgm:t>
        <a:bodyPr/>
        <a:lstStyle/>
        <a:p>
          <a:r>
            <a:rPr lang="en-GB" i="1"/>
            <a:t>Difference in differences </a:t>
          </a:r>
          <a:r>
            <a:rPr lang="en-GB"/>
            <a:t>analyses</a:t>
          </a:r>
          <a:endParaRPr lang="en-US"/>
        </a:p>
      </dgm:t>
    </dgm:pt>
    <dgm:pt modelId="{2B3ABC5F-2F4A-4FA5-80AC-5181B6D643B4}" type="parTrans" cxnId="{E543DFF1-BAF6-43FC-9913-E3660E54C902}">
      <dgm:prSet/>
      <dgm:spPr/>
      <dgm:t>
        <a:bodyPr/>
        <a:lstStyle/>
        <a:p>
          <a:endParaRPr lang="en-US"/>
        </a:p>
      </dgm:t>
    </dgm:pt>
    <dgm:pt modelId="{D88AA370-934C-4428-8B27-7DE492A84A1D}" type="sibTrans" cxnId="{E543DFF1-BAF6-43FC-9913-E3660E54C902}">
      <dgm:prSet/>
      <dgm:spPr/>
      <dgm:t>
        <a:bodyPr/>
        <a:lstStyle/>
        <a:p>
          <a:endParaRPr lang="en-US"/>
        </a:p>
      </dgm:t>
    </dgm:pt>
    <dgm:pt modelId="{B67CF1B5-3300-4730-800D-8EB42297E9D4}">
      <dgm:prSet/>
      <dgm:spPr/>
      <dgm:t>
        <a:bodyPr/>
        <a:lstStyle/>
        <a:p>
          <a:r>
            <a:rPr lang="en-GB"/>
            <a:t>Deliberate missing data in surveys.</a:t>
          </a:r>
          <a:endParaRPr lang="en-US"/>
        </a:p>
      </dgm:t>
    </dgm:pt>
    <dgm:pt modelId="{2655CDF9-D178-4E80-804A-CD14E38AF845}" type="parTrans" cxnId="{414B2620-EE8E-4B70-B0CE-E52B2E91E918}">
      <dgm:prSet/>
      <dgm:spPr/>
      <dgm:t>
        <a:bodyPr/>
        <a:lstStyle/>
        <a:p>
          <a:endParaRPr lang="en-US"/>
        </a:p>
      </dgm:t>
    </dgm:pt>
    <dgm:pt modelId="{B80F67FF-872A-4DC0-AC15-05DE234AB2B2}" type="sibTrans" cxnId="{414B2620-EE8E-4B70-B0CE-E52B2E91E918}">
      <dgm:prSet/>
      <dgm:spPr/>
      <dgm:t>
        <a:bodyPr/>
        <a:lstStyle/>
        <a:p>
          <a:endParaRPr lang="en-US"/>
        </a:p>
      </dgm:t>
    </dgm:pt>
    <dgm:pt modelId="{8CBA4578-8187-42AF-8790-ED5309E31275}">
      <dgm:prSet/>
      <dgm:spPr/>
      <dgm:t>
        <a:bodyPr/>
        <a:lstStyle/>
        <a:p>
          <a:r>
            <a:rPr lang="en-GB" dirty="0"/>
            <a:t>Deliberate use of MAR as research Q (i.e., examine participant dropout rate)</a:t>
          </a:r>
          <a:endParaRPr lang="en-US" dirty="0"/>
        </a:p>
      </dgm:t>
    </dgm:pt>
    <dgm:pt modelId="{9B29DEE0-F7F8-44A3-80EE-E80966BE79E3}" type="parTrans" cxnId="{D435E98A-BFF4-4EE3-A8F6-17DEC5EBA8A7}">
      <dgm:prSet/>
      <dgm:spPr/>
      <dgm:t>
        <a:bodyPr/>
        <a:lstStyle/>
        <a:p>
          <a:endParaRPr lang="en-US"/>
        </a:p>
      </dgm:t>
    </dgm:pt>
    <dgm:pt modelId="{734770BB-4BAC-41C6-9899-8D0E93046F52}" type="sibTrans" cxnId="{D435E98A-BFF4-4EE3-A8F6-17DEC5EBA8A7}">
      <dgm:prSet/>
      <dgm:spPr/>
      <dgm:t>
        <a:bodyPr/>
        <a:lstStyle/>
        <a:p>
          <a:endParaRPr lang="en-US"/>
        </a:p>
      </dgm:t>
    </dgm:pt>
    <dgm:pt modelId="{BACDC2E9-29A5-4F84-9585-62C053815ACC}" type="pres">
      <dgm:prSet presAssocID="{E109726C-AF49-4FCA-8480-CF92DB2E8929}" presName="linear" presStyleCnt="0">
        <dgm:presLayoutVars>
          <dgm:animLvl val="lvl"/>
          <dgm:resizeHandles val="exact"/>
        </dgm:presLayoutVars>
      </dgm:prSet>
      <dgm:spPr/>
    </dgm:pt>
    <dgm:pt modelId="{AF026545-F6D6-4192-A6B1-D5FF20405BE3}" type="pres">
      <dgm:prSet presAssocID="{D43C3CEB-D303-464F-946A-5B4F600898C4}" presName="parentText" presStyleLbl="node1" presStyleIdx="0" presStyleCnt="4">
        <dgm:presLayoutVars>
          <dgm:chMax val="0"/>
          <dgm:bulletEnabled val="1"/>
        </dgm:presLayoutVars>
      </dgm:prSet>
      <dgm:spPr/>
    </dgm:pt>
    <dgm:pt modelId="{60D93631-4556-4656-9C39-FC7C0744894C}" type="pres">
      <dgm:prSet presAssocID="{9881D4B3-55EC-464C-A537-7B46BC77EB76}" presName="spacer" presStyleCnt="0"/>
      <dgm:spPr/>
    </dgm:pt>
    <dgm:pt modelId="{17FF7ABC-DF23-40C5-86C2-CA1E2FBF0B2F}" type="pres">
      <dgm:prSet presAssocID="{D424063D-2ABF-4D7B-B625-A1CD85D50989}" presName="parentText" presStyleLbl="node1" presStyleIdx="1" presStyleCnt="4">
        <dgm:presLayoutVars>
          <dgm:chMax val="0"/>
          <dgm:bulletEnabled val="1"/>
        </dgm:presLayoutVars>
      </dgm:prSet>
      <dgm:spPr/>
    </dgm:pt>
    <dgm:pt modelId="{EDC8DA62-CA10-4B7C-9661-477089BF8C9D}" type="pres">
      <dgm:prSet presAssocID="{D88AA370-934C-4428-8B27-7DE492A84A1D}" presName="spacer" presStyleCnt="0"/>
      <dgm:spPr/>
    </dgm:pt>
    <dgm:pt modelId="{9D439913-C36C-4189-92BB-75217A4614C3}" type="pres">
      <dgm:prSet presAssocID="{B67CF1B5-3300-4730-800D-8EB42297E9D4}" presName="parentText" presStyleLbl="node1" presStyleIdx="2" presStyleCnt="4">
        <dgm:presLayoutVars>
          <dgm:chMax val="0"/>
          <dgm:bulletEnabled val="1"/>
        </dgm:presLayoutVars>
      </dgm:prSet>
      <dgm:spPr/>
    </dgm:pt>
    <dgm:pt modelId="{338F1F58-9B48-4BEC-9FBB-19E8E8F771D4}" type="pres">
      <dgm:prSet presAssocID="{B80F67FF-872A-4DC0-AC15-05DE234AB2B2}" presName="spacer" presStyleCnt="0"/>
      <dgm:spPr/>
    </dgm:pt>
    <dgm:pt modelId="{46FF4AF2-376F-4678-92B6-18BD0CB5CFB7}" type="pres">
      <dgm:prSet presAssocID="{8CBA4578-8187-42AF-8790-ED5309E31275}" presName="parentText" presStyleLbl="node1" presStyleIdx="3" presStyleCnt="4">
        <dgm:presLayoutVars>
          <dgm:chMax val="0"/>
          <dgm:bulletEnabled val="1"/>
        </dgm:presLayoutVars>
      </dgm:prSet>
      <dgm:spPr/>
    </dgm:pt>
  </dgm:ptLst>
  <dgm:cxnLst>
    <dgm:cxn modelId="{E7B1BF04-9CA4-41AC-AB41-137C00408900}" type="presOf" srcId="{E109726C-AF49-4FCA-8480-CF92DB2E8929}" destId="{BACDC2E9-29A5-4F84-9585-62C053815ACC}" srcOrd="0" destOrd="0" presId="urn:microsoft.com/office/officeart/2005/8/layout/vList2"/>
    <dgm:cxn modelId="{859E8306-A184-4186-B20E-7E9D40293DCE}" type="presOf" srcId="{B67CF1B5-3300-4730-800D-8EB42297E9D4}" destId="{9D439913-C36C-4189-92BB-75217A4614C3}" srcOrd="0" destOrd="0" presId="urn:microsoft.com/office/officeart/2005/8/layout/vList2"/>
    <dgm:cxn modelId="{414B2620-EE8E-4B70-B0CE-E52B2E91E918}" srcId="{E109726C-AF49-4FCA-8480-CF92DB2E8929}" destId="{B67CF1B5-3300-4730-800D-8EB42297E9D4}" srcOrd="2" destOrd="0" parTransId="{2655CDF9-D178-4E80-804A-CD14E38AF845}" sibTransId="{B80F67FF-872A-4DC0-AC15-05DE234AB2B2}"/>
    <dgm:cxn modelId="{D435E98A-BFF4-4EE3-A8F6-17DEC5EBA8A7}" srcId="{E109726C-AF49-4FCA-8480-CF92DB2E8929}" destId="{8CBA4578-8187-42AF-8790-ED5309E31275}" srcOrd="3" destOrd="0" parTransId="{9B29DEE0-F7F8-44A3-80EE-E80966BE79E3}" sibTransId="{734770BB-4BAC-41C6-9899-8D0E93046F52}"/>
    <dgm:cxn modelId="{9D78108E-6EE7-49E5-8C52-6F47FA8C4605}" srcId="{E109726C-AF49-4FCA-8480-CF92DB2E8929}" destId="{D43C3CEB-D303-464F-946A-5B4F600898C4}" srcOrd="0" destOrd="0" parTransId="{DA275545-4609-460A-B473-5A218541AE30}" sibTransId="{9881D4B3-55EC-464C-A537-7B46BC77EB76}"/>
    <dgm:cxn modelId="{44C6C59C-2F2C-4A41-A3FC-4FC4D92CFCE0}" type="presOf" srcId="{D424063D-2ABF-4D7B-B625-A1CD85D50989}" destId="{17FF7ABC-DF23-40C5-86C2-CA1E2FBF0B2F}" srcOrd="0" destOrd="0" presId="urn:microsoft.com/office/officeart/2005/8/layout/vList2"/>
    <dgm:cxn modelId="{AF175AA2-9A1F-4BFD-A06E-8323B92A4EF0}" type="presOf" srcId="{D43C3CEB-D303-464F-946A-5B4F600898C4}" destId="{AF026545-F6D6-4192-A6B1-D5FF20405BE3}" srcOrd="0" destOrd="0" presId="urn:microsoft.com/office/officeart/2005/8/layout/vList2"/>
    <dgm:cxn modelId="{8585F1A3-7569-447E-812F-FE75B527D034}" type="presOf" srcId="{8CBA4578-8187-42AF-8790-ED5309E31275}" destId="{46FF4AF2-376F-4678-92B6-18BD0CB5CFB7}" srcOrd="0" destOrd="0" presId="urn:microsoft.com/office/officeart/2005/8/layout/vList2"/>
    <dgm:cxn modelId="{E543DFF1-BAF6-43FC-9913-E3660E54C902}" srcId="{E109726C-AF49-4FCA-8480-CF92DB2E8929}" destId="{D424063D-2ABF-4D7B-B625-A1CD85D50989}" srcOrd="1" destOrd="0" parTransId="{2B3ABC5F-2F4A-4FA5-80AC-5181B6D643B4}" sibTransId="{D88AA370-934C-4428-8B27-7DE492A84A1D}"/>
    <dgm:cxn modelId="{B48FAF33-DA3C-4CAC-A479-89973DCD838A}" type="presParOf" srcId="{BACDC2E9-29A5-4F84-9585-62C053815ACC}" destId="{AF026545-F6D6-4192-A6B1-D5FF20405BE3}" srcOrd="0" destOrd="0" presId="urn:microsoft.com/office/officeart/2005/8/layout/vList2"/>
    <dgm:cxn modelId="{940CC0EF-6D2D-481D-A787-E203A5DCCE0D}" type="presParOf" srcId="{BACDC2E9-29A5-4F84-9585-62C053815ACC}" destId="{60D93631-4556-4656-9C39-FC7C0744894C}" srcOrd="1" destOrd="0" presId="urn:microsoft.com/office/officeart/2005/8/layout/vList2"/>
    <dgm:cxn modelId="{4D0C9928-E56C-4950-B9F0-7BA9AD4A710E}" type="presParOf" srcId="{BACDC2E9-29A5-4F84-9585-62C053815ACC}" destId="{17FF7ABC-DF23-40C5-86C2-CA1E2FBF0B2F}" srcOrd="2" destOrd="0" presId="urn:microsoft.com/office/officeart/2005/8/layout/vList2"/>
    <dgm:cxn modelId="{BB2FC73E-3EE7-48E4-AFE5-00B0E6F7D759}" type="presParOf" srcId="{BACDC2E9-29A5-4F84-9585-62C053815ACC}" destId="{EDC8DA62-CA10-4B7C-9661-477089BF8C9D}" srcOrd="3" destOrd="0" presId="urn:microsoft.com/office/officeart/2005/8/layout/vList2"/>
    <dgm:cxn modelId="{D5181DFF-5F90-4FDA-AC70-99A8F133A7C4}" type="presParOf" srcId="{BACDC2E9-29A5-4F84-9585-62C053815ACC}" destId="{9D439913-C36C-4189-92BB-75217A4614C3}" srcOrd="4" destOrd="0" presId="urn:microsoft.com/office/officeart/2005/8/layout/vList2"/>
    <dgm:cxn modelId="{49B453CE-2C90-41EB-9948-B2C37ECAEE6F}" type="presParOf" srcId="{BACDC2E9-29A5-4F84-9585-62C053815ACC}" destId="{338F1F58-9B48-4BEC-9FBB-19E8E8F771D4}" srcOrd="5" destOrd="0" presId="urn:microsoft.com/office/officeart/2005/8/layout/vList2"/>
    <dgm:cxn modelId="{EDD769EE-BA67-4DEC-9CFA-C76EAF6440B1}" type="presParOf" srcId="{BACDC2E9-29A5-4F84-9585-62C053815ACC}" destId="{46FF4AF2-376F-4678-92B6-18BD0CB5CFB7}"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3580FB5-985F-4E3F-AC30-965AC3F6E61F}"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06C568B5-1D1F-4078-A4E8-1490D461B827}">
      <dgm:prSet/>
      <dgm:spPr/>
      <dgm:t>
        <a:bodyPr/>
        <a:lstStyle/>
        <a:p>
          <a:r>
            <a:rPr lang="en-GB" dirty="0"/>
            <a:t>Row mean/person mean should be considered when appropriate.</a:t>
          </a:r>
          <a:endParaRPr lang="en-US" dirty="0"/>
        </a:p>
      </dgm:t>
    </dgm:pt>
    <dgm:pt modelId="{C1199E96-527B-41AE-A55D-99977F6E2321}" type="parTrans" cxnId="{E76BCE6B-355A-4FE6-9127-A69F1F4FF7C5}">
      <dgm:prSet/>
      <dgm:spPr/>
      <dgm:t>
        <a:bodyPr/>
        <a:lstStyle/>
        <a:p>
          <a:endParaRPr lang="en-US"/>
        </a:p>
      </dgm:t>
    </dgm:pt>
    <dgm:pt modelId="{F6035E4B-9176-4AD6-AE69-1F8A9F683F6D}" type="sibTrans" cxnId="{E76BCE6B-355A-4FE6-9127-A69F1F4FF7C5}">
      <dgm:prSet/>
      <dgm:spPr/>
      <dgm:t>
        <a:bodyPr/>
        <a:lstStyle/>
        <a:p>
          <a:endParaRPr lang="en-US"/>
        </a:p>
      </dgm:t>
    </dgm:pt>
    <dgm:pt modelId="{7FF890DE-A702-4C83-9434-498240CE3236}">
      <dgm:prSet/>
      <dgm:spPr/>
      <dgm:t>
        <a:bodyPr/>
        <a:lstStyle/>
        <a:p>
          <a:r>
            <a:rPr lang="en-US" dirty="0"/>
            <a:t>Remember to report your missing data process. Keep track of what’s missing.</a:t>
          </a:r>
        </a:p>
      </dgm:t>
    </dgm:pt>
    <dgm:pt modelId="{FDB55B6F-9162-4A96-9EB4-482651A4A71B}" type="parTrans" cxnId="{9F64124C-FDB7-49C8-A98B-00A0FA9FBAC9}">
      <dgm:prSet/>
      <dgm:spPr/>
      <dgm:t>
        <a:bodyPr/>
        <a:lstStyle/>
        <a:p>
          <a:endParaRPr lang="en-US"/>
        </a:p>
      </dgm:t>
    </dgm:pt>
    <dgm:pt modelId="{65D6D58C-9086-40C5-8CE0-0BF3CC6E7E32}" type="sibTrans" cxnId="{9F64124C-FDB7-49C8-A98B-00A0FA9FBAC9}">
      <dgm:prSet/>
      <dgm:spPr/>
      <dgm:t>
        <a:bodyPr/>
        <a:lstStyle/>
        <a:p>
          <a:endParaRPr lang="en-US"/>
        </a:p>
      </dgm:t>
    </dgm:pt>
    <dgm:pt modelId="{5189EA48-66C3-410C-BBBF-16318898BC9E}">
      <dgm:prSet/>
      <dgm:spPr/>
      <dgm:t>
        <a:bodyPr/>
        <a:lstStyle/>
        <a:p>
          <a:r>
            <a:rPr lang="en-GB"/>
            <a:t>Instead, maximum likelihood, baysian estimation and multiple imputation are recommended, and they often produce similar results. </a:t>
          </a:r>
          <a:endParaRPr lang="en-US" dirty="0"/>
        </a:p>
      </dgm:t>
    </dgm:pt>
    <dgm:pt modelId="{D9FD3E21-2579-42CB-BA64-EBB5B8805F06}" type="parTrans" cxnId="{05F58332-29E3-4D8F-9CE9-FEF449A1745A}">
      <dgm:prSet/>
      <dgm:spPr/>
      <dgm:t>
        <a:bodyPr/>
        <a:lstStyle/>
        <a:p>
          <a:endParaRPr lang="en-GB"/>
        </a:p>
      </dgm:t>
    </dgm:pt>
    <dgm:pt modelId="{62306A9E-F467-4CE0-AB3B-487C158674DB}" type="sibTrans" cxnId="{05F58332-29E3-4D8F-9CE9-FEF449A1745A}">
      <dgm:prSet/>
      <dgm:spPr/>
      <dgm:t>
        <a:bodyPr/>
        <a:lstStyle/>
        <a:p>
          <a:endParaRPr lang="en-GB"/>
        </a:p>
      </dgm:t>
    </dgm:pt>
    <dgm:pt modelId="{BDFDD6AD-3D4B-4AC0-864A-CFA72E6CDBB2}">
      <dgm:prSet/>
      <dgm:spPr/>
      <dgm:t>
        <a:bodyPr/>
        <a:lstStyle/>
        <a:p>
          <a:r>
            <a:rPr lang="en-GB" dirty="0"/>
            <a:t>Differences between use of these methods are usually informed by research design, researcher preference, and statistical philosophy (Enders, 2022). </a:t>
          </a:r>
          <a:endParaRPr lang="en-US" dirty="0"/>
        </a:p>
      </dgm:t>
    </dgm:pt>
    <dgm:pt modelId="{1071B2CA-8272-4041-9361-5DEECA4B5441}" type="parTrans" cxnId="{9836CEFF-5102-452D-9F0D-13E7B8C0F9A4}">
      <dgm:prSet/>
      <dgm:spPr/>
      <dgm:t>
        <a:bodyPr/>
        <a:lstStyle/>
        <a:p>
          <a:endParaRPr lang="en-GB"/>
        </a:p>
      </dgm:t>
    </dgm:pt>
    <dgm:pt modelId="{0246662A-252F-4033-8E21-B50BD7ED21B7}" type="sibTrans" cxnId="{9836CEFF-5102-452D-9F0D-13E7B8C0F9A4}">
      <dgm:prSet/>
      <dgm:spPr/>
      <dgm:t>
        <a:bodyPr/>
        <a:lstStyle/>
        <a:p>
          <a:endParaRPr lang="en-GB"/>
        </a:p>
      </dgm:t>
    </dgm:pt>
    <dgm:pt modelId="{9D0A6DEE-25E5-47DF-8353-20725BBB35ED}">
      <dgm:prSet/>
      <dgm:spPr/>
      <dgm:t>
        <a:bodyPr/>
        <a:lstStyle/>
        <a:p>
          <a:r>
            <a:rPr lang="en-GB" dirty="0"/>
            <a:t>There are plenty of ways to deliberately use missing data in your research</a:t>
          </a:r>
          <a:endParaRPr lang="en-US" dirty="0"/>
        </a:p>
      </dgm:t>
    </dgm:pt>
    <dgm:pt modelId="{FC1B4579-982B-4BE5-8E03-FC05316830E0}" type="parTrans" cxnId="{572AB885-A2E0-4D15-A6CD-6A3E572B9479}">
      <dgm:prSet/>
      <dgm:spPr/>
      <dgm:t>
        <a:bodyPr/>
        <a:lstStyle/>
        <a:p>
          <a:endParaRPr lang="en-GB"/>
        </a:p>
      </dgm:t>
    </dgm:pt>
    <dgm:pt modelId="{87141EDE-9E73-44DD-AEED-397D11CAE501}" type="sibTrans" cxnId="{572AB885-A2E0-4D15-A6CD-6A3E572B9479}">
      <dgm:prSet/>
      <dgm:spPr/>
      <dgm:t>
        <a:bodyPr/>
        <a:lstStyle/>
        <a:p>
          <a:endParaRPr lang="en-GB"/>
        </a:p>
      </dgm:t>
    </dgm:pt>
    <dgm:pt modelId="{89CDB75C-1A61-404B-BDD3-18622FE10CB3}" type="pres">
      <dgm:prSet presAssocID="{E3580FB5-985F-4E3F-AC30-965AC3F6E61F}" presName="linear" presStyleCnt="0">
        <dgm:presLayoutVars>
          <dgm:animLvl val="lvl"/>
          <dgm:resizeHandles val="exact"/>
        </dgm:presLayoutVars>
      </dgm:prSet>
      <dgm:spPr/>
    </dgm:pt>
    <dgm:pt modelId="{908F3A66-6EEA-426C-86C9-3F3036783D16}" type="pres">
      <dgm:prSet presAssocID="{06C568B5-1D1F-4078-A4E8-1490D461B827}" presName="parentText" presStyleLbl="node1" presStyleIdx="0" presStyleCnt="5">
        <dgm:presLayoutVars>
          <dgm:chMax val="0"/>
          <dgm:bulletEnabled val="1"/>
        </dgm:presLayoutVars>
      </dgm:prSet>
      <dgm:spPr/>
    </dgm:pt>
    <dgm:pt modelId="{117A9204-0172-4438-8E99-6A98020771B7}" type="pres">
      <dgm:prSet presAssocID="{F6035E4B-9176-4AD6-AE69-1F8A9F683F6D}" presName="spacer" presStyleCnt="0"/>
      <dgm:spPr/>
    </dgm:pt>
    <dgm:pt modelId="{69A16E85-0DB8-488F-A4B9-6D263EC65B34}" type="pres">
      <dgm:prSet presAssocID="{5189EA48-66C3-410C-BBBF-16318898BC9E}" presName="parentText" presStyleLbl="node1" presStyleIdx="1" presStyleCnt="5">
        <dgm:presLayoutVars>
          <dgm:chMax val="0"/>
          <dgm:bulletEnabled val="1"/>
        </dgm:presLayoutVars>
      </dgm:prSet>
      <dgm:spPr/>
    </dgm:pt>
    <dgm:pt modelId="{582FB85C-F388-4B48-B9BF-0EAB41CDE1BD}" type="pres">
      <dgm:prSet presAssocID="{62306A9E-F467-4CE0-AB3B-487C158674DB}" presName="spacer" presStyleCnt="0"/>
      <dgm:spPr/>
    </dgm:pt>
    <dgm:pt modelId="{6E3EA12E-837F-4621-AA47-A4FA41224A43}" type="pres">
      <dgm:prSet presAssocID="{BDFDD6AD-3D4B-4AC0-864A-CFA72E6CDBB2}" presName="parentText" presStyleLbl="node1" presStyleIdx="2" presStyleCnt="5">
        <dgm:presLayoutVars>
          <dgm:chMax val="0"/>
          <dgm:bulletEnabled val="1"/>
        </dgm:presLayoutVars>
      </dgm:prSet>
      <dgm:spPr/>
    </dgm:pt>
    <dgm:pt modelId="{C83B37EE-5A80-4C3E-9815-8CD3CB6A418F}" type="pres">
      <dgm:prSet presAssocID="{0246662A-252F-4033-8E21-B50BD7ED21B7}" presName="spacer" presStyleCnt="0"/>
      <dgm:spPr/>
    </dgm:pt>
    <dgm:pt modelId="{A9BE6AE3-055B-4CB1-85D6-91A8B20180BC}" type="pres">
      <dgm:prSet presAssocID="{7FF890DE-A702-4C83-9434-498240CE3236}" presName="parentText" presStyleLbl="node1" presStyleIdx="3" presStyleCnt="5">
        <dgm:presLayoutVars>
          <dgm:chMax val="0"/>
          <dgm:bulletEnabled val="1"/>
        </dgm:presLayoutVars>
      </dgm:prSet>
      <dgm:spPr/>
    </dgm:pt>
    <dgm:pt modelId="{DBABC676-F8AF-45EC-A4C4-693D46E198BB}" type="pres">
      <dgm:prSet presAssocID="{65D6D58C-9086-40C5-8CE0-0BF3CC6E7E32}" presName="spacer" presStyleCnt="0"/>
      <dgm:spPr/>
    </dgm:pt>
    <dgm:pt modelId="{AB20095B-C2B3-4F8F-AC5E-992424561D55}" type="pres">
      <dgm:prSet presAssocID="{9D0A6DEE-25E5-47DF-8353-20725BBB35ED}" presName="parentText" presStyleLbl="node1" presStyleIdx="4" presStyleCnt="5">
        <dgm:presLayoutVars>
          <dgm:chMax val="0"/>
          <dgm:bulletEnabled val="1"/>
        </dgm:presLayoutVars>
      </dgm:prSet>
      <dgm:spPr/>
    </dgm:pt>
  </dgm:ptLst>
  <dgm:cxnLst>
    <dgm:cxn modelId="{E0194616-4F7D-4A39-89FA-7DEC78EFC348}" type="presOf" srcId="{BDFDD6AD-3D4B-4AC0-864A-CFA72E6CDBB2}" destId="{6E3EA12E-837F-4621-AA47-A4FA41224A43}" srcOrd="0" destOrd="0" presId="urn:microsoft.com/office/officeart/2005/8/layout/vList2"/>
    <dgm:cxn modelId="{05F58332-29E3-4D8F-9CE9-FEF449A1745A}" srcId="{E3580FB5-985F-4E3F-AC30-965AC3F6E61F}" destId="{5189EA48-66C3-410C-BBBF-16318898BC9E}" srcOrd="1" destOrd="0" parTransId="{D9FD3E21-2579-42CB-BA64-EBB5B8805F06}" sibTransId="{62306A9E-F467-4CE0-AB3B-487C158674DB}"/>
    <dgm:cxn modelId="{E76BCE6B-355A-4FE6-9127-A69F1F4FF7C5}" srcId="{E3580FB5-985F-4E3F-AC30-965AC3F6E61F}" destId="{06C568B5-1D1F-4078-A4E8-1490D461B827}" srcOrd="0" destOrd="0" parTransId="{C1199E96-527B-41AE-A55D-99977F6E2321}" sibTransId="{F6035E4B-9176-4AD6-AE69-1F8A9F683F6D}"/>
    <dgm:cxn modelId="{9F64124C-FDB7-49C8-A98B-00A0FA9FBAC9}" srcId="{E3580FB5-985F-4E3F-AC30-965AC3F6E61F}" destId="{7FF890DE-A702-4C83-9434-498240CE3236}" srcOrd="3" destOrd="0" parTransId="{FDB55B6F-9162-4A96-9EB4-482651A4A71B}" sibTransId="{65D6D58C-9086-40C5-8CE0-0BF3CC6E7E32}"/>
    <dgm:cxn modelId="{572AB885-A2E0-4D15-A6CD-6A3E572B9479}" srcId="{E3580FB5-985F-4E3F-AC30-965AC3F6E61F}" destId="{9D0A6DEE-25E5-47DF-8353-20725BBB35ED}" srcOrd="4" destOrd="0" parTransId="{FC1B4579-982B-4BE5-8E03-FC05316830E0}" sibTransId="{87141EDE-9E73-44DD-AEED-397D11CAE501}"/>
    <dgm:cxn modelId="{CDBAF194-3709-439F-B395-DD352C4ADE00}" type="presOf" srcId="{7FF890DE-A702-4C83-9434-498240CE3236}" destId="{A9BE6AE3-055B-4CB1-85D6-91A8B20180BC}" srcOrd="0" destOrd="0" presId="urn:microsoft.com/office/officeart/2005/8/layout/vList2"/>
    <dgm:cxn modelId="{2FD30299-CA4B-4088-971F-2920DB107E08}" type="presOf" srcId="{9D0A6DEE-25E5-47DF-8353-20725BBB35ED}" destId="{AB20095B-C2B3-4F8F-AC5E-992424561D55}" srcOrd="0" destOrd="0" presId="urn:microsoft.com/office/officeart/2005/8/layout/vList2"/>
    <dgm:cxn modelId="{B8DF2C9E-ED01-4D4B-BC4C-00CB9FDE361B}" type="presOf" srcId="{06C568B5-1D1F-4078-A4E8-1490D461B827}" destId="{908F3A66-6EEA-426C-86C9-3F3036783D16}" srcOrd="0" destOrd="0" presId="urn:microsoft.com/office/officeart/2005/8/layout/vList2"/>
    <dgm:cxn modelId="{1EDADA9F-2D1F-4F42-8F77-EBDAB83F86BD}" type="presOf" srcId="{5189EA48-66C3-410C-BBBF-16318898BC9E}" destId="{69A16E85-0DB8-488F-A4B9-6D263EC65B34}" srcOrd="0" destOrd="0" presId="urn:microsoft.com/office/officeart/2005/8/layout/vList2"/>
    <dgm:cxn modelId="{038974CC-A5BD-45BC-BD90-F4EE008DC97C}" type="presOf" srcId="{E3580FB5-985F-4E3F-AC30-965AC3F6E61F}" destId="{89CDB75C-1A61-404B-BDD3-18622FE10CB3}" srcOrd="0" destOrd="0" presId="urn:microsoft.com/office/officeart/2005/8/layout/vList2"/>
    <dgm:cxn modelId="{9836CEFF-5102-452D-9F0D-13E7B8C0F9A4}" srcId="{E3580FB5-985F-4E3F-AC30-965AC3F6E61F}" destId="{BDFDD6AD-3D4B-4AC0-864A-CFA72E6CDBB2}" srcOrd="2" destOrd="0" parTransId="{1071B2CA-8272-4041-9361-5DEECA4B5441}" sibTransId="{0246662A-252F-4033-8E21-B50BD7ED21B7}"/>
    <dgm:cxn modelId="{F11FB3C1-04CE-48B4-83B5-B0E4DA23E799}" type="presParOf" srcId="{89CDB75C-1A61-404B-BDD3-18622FE10CB3}" destId="{908F3A66-6EEA-426C-86C9-3F3036783D16}" srcOrd="0" destOrd="0" presId="urn:microsoft.com/office/officeart/2005/8/layout/vList2"/>
    <dgm:cxn modelId="{9786E523-5F44-462B-856B-4A8AF1A49FCD}" type="presParOf" srcId="{89CDB75C-1A61-404B-BDD3-18622FE10CB3}" destId="{117A9204-0172-4438-8E99-6A98020771B7}" srcOrd="1" destOrd="0" presId="urn:microsoft.com/office/officeart/2005/8/layout/vList2"/>
    <dgm:cxn modelId="{BC116E71-183B-4047-AF8A-8C642814EA63}" type="presParOf" srcId="{89CDB75C-1A61-404B-BDD3-18622FE10CB3}" destId="{69A16E85-0DB8-488F-A4B9-6D263EC65B34}" srcOrd="2" destOrd="0" presId="urn:microsoft.com/office/officeart/2005/8/layout/vList2"/>
    <dgm:cxn modelId="{58EE7651-E7CF-4D60-AA99-7AF6B46C7EBC}" type="presParOf" srcId="{89CDB75C-1A61-404B-BDD3-18622FE10CB3}" destId="{582FB85C-F388-4B48-B9BF-0EAB41CDE1BD}" srcOrd="3" destOrd="0" presId="urn:microsoft.com/office/officeart/2005/8/layout/vList2"/>
    <dgm:cxn modelId="{408CF7F8-F8B9-4B58-B65E-AEAAF77FAB04}" type="presParOf" srcId="{89CDB75C-1A61-404B-BDD3-18622FE10CB3}" destId="{6E3EA12E-837F-4621-AA47-A4FA41224A43}" srcOrd="4" destOrd="0" presId="urn:microsoft.com/office/officeart/2005/8/layout/vList2"/>
    <dgm:cxn modelId="{3866023B-46CA-44A6-88F1-BD0F0B780B3E}" type="presParOf" srcId="{89CDB75C-1A61-404B-BDD3-18622FE10CB3}" destId="{C83B37EE-5A80-4C3E-9815-8CD3CB6A418F}" srcOrd="5" destOrd="0" presId="urn:microsoft.com/office/officeart/2005/8/layout/vList2"/>
    <dgm:cxn modelId="{C7406FC7-2400-4C4A-B3A1-2655A2C97965}" type="presParOf" srcId="{89CDB75C-1A61-404B-BDD3-18622FE10CB3}" destId="{A9BE6AE3-055B-4CB1-85D6-91A8B20180BC}" srcOrd="6" destOrd="0" presId="urn:microsoft.com/office/officeart/2005/8/layout/vList2"/>
    <dgm:cxn modelId="{D78356E2-E1B5-48EC-ABB4-F8FB2F54A1C9}" type="presParOf" srcId="{89CDB75C-1A61-404B-BDD3-18622FE10CB3}" destId="{DBABC676-F8AF-45EC-A4C4-693D46E198BB}" srcOrd="7" destOrd="0" presId="urn:microsoft.com/office/officeart/2005/8/layout/vList2"/>
    <dgm:cxn modelId="{9D72E1D0-0BE7-4608-8049-6105FC88ED46}" type="presParOf" srcId="{89CDB75C-1A61-404B-BDD3-18622FE10CB3}" destId="{AB20095B-C2B3-4F8F-AC5E-992424561D5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DD27A8-6C44-4BD8-9C86-F954C6B5682E}">
      <dsp:nvSpPr>
        <dsp:cNvPr id="0" name=""/>
        <dsp:cNvSpPr/>
      </dsp:nvSpPr>
      <dsp:spPr>
        <a:xfrm>
          <a:off x="0" y="2439"/>
          <a:ext cx="6301601" cy="123661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96C603-D257-4231-A71A-DABE834AC8A3}">
      <dsp:nvSpPr>
        <dsp:cNvPr id="0" name=""/>
        <dsp:cNvSpPr/>
      </dsp:nvSpPr>
      <dsp:spPr>
        <a:xfrm>
          <a:off x="374076" y="280678"/>
          <a:ext cx="680139" cy="68013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CC7E17-F60B-4B1D-9990-03BC8BA8286E}">
      <dsp:nvSpPr>
        <dsp:cNvPr id="0" name=""/>
        <dsp:cNvSpPr/>
      </dsp:nvSpPr>
      <dsp:spPr>
        <a:xfrm>
          <a:off x="1428292" y="2439"/>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a:t>Knowing our data – should any NA be nulls or zeros?</a:t>
          </a:r>
          <a:endParaRPr lang="en-US" sz="2200" kern="1200"/>
        </a:p>
      </dsp:txBody>
      <dsp:txXfrm>
        <a:off x="1428292" y="2439"/>
        <a:ext cx="4873308" cy="1236616"/>
      </dsp:txXfrm>
    </dsp:sp>
    <dsp:sp modelId="{2EA4EA46-8F97-4383-A761-3CBAF1850C2F}">
      <dsp:nvSpPr>
        <dsp:cNvPr id="0" name=""/>
        <dsp:cNvSpPr/>
      </dsp:nvSpPr>
      <dsp:spPr>
        <a:xfrm>
          <a:off x="0" y="1548210"/>
          <a:ext cx="6301601" cy="1236616"/>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BB8467-CF93-4878-A02A-6EA780C50238}">
      <dsp:nvSpPr>
        <dsp:cNvPr id="0" name=""/>
        <dsp:cNvSpPr/>
      </dsp:nvSpPr>
      <dsp:spPr>
        <a:xfrm>
          <a:off x="374076" y="1826449"/>
          <a:ext cx="680139" cy="68013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6F14C6C-D4FE-456B-ABF0-02969D5A9DFC}">
      <dsp:nvSpPr>
        <dsp:cNvPr id="0" name=""/>
        <dsp:cNvSpPr/>
      </dsp:nvSpPr>
      <dsp:spPr>
        <a:xfrm>
          <a:off x="1428292" y="1548210"/>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Knowing the theory supporting our data – what might we expect? </a:t>
          </a:r>
          <a:endParaRPr lang="en-US" sz="2200" kern="1200" dirty="0"/>
        </a:p>
      </dsp:txBody>
      <dsp:txXfrm>
        <a:off x="1428292" y="1548210"/>
        <a:ext cx="4873308" cy="1236616"/>
      </dsp:txXfrm>
    </dsp:sp>
    <dsp:sp modelId="{A165C6CA-9B0C-4FCD-AA11-AE2A81D73DF9}">
      <dsp:nvSpPr>
        <dsp:cNvPr id="0" name=""/>
        <dsp:cNvSpPr/>
      </dsp:nvSpPr>
      <dsp:spPr>
        <a:xfrm>
          <a:off x="0" y="3093981"/>
          <a:ext cx="6301601" cy="1236616"/>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422805-3E26-4F21-87DF-7A6BD5EBDC02}">
      <dsp:nvSpPr>
        <dsp:cNvPr id="0" name=""/>
        <dsp:cNvSpPr/>
      </dsp:nvSpPr>
      <dsp:spPr>
        <a:xfrm>
          <a:off x="374076" y="3372220"/>
          <a:ext cx="680139" cy="68013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CFFACB7-54B7-48F7-AF0C-881336C39DEA}">
      <dsp:nvSpPr>
        <dsp:cNvPr id="0" name=""/>
        <dsp:cNvSpPr/>
      </dsp:nvSpPr>
      <dsp:spPr>
        <a:xfrm>
          <a:off x="1273369" y="4642192"/>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Using statistical tests – Little test of missing data, logistic regressions.</a:t>
          </a:r>
          <a:endParaRPr lang="en-US" sz="2200" kern="1200" dirty="0"/>
        </a:p>
      </dsp:txBody>
      <dsp:txXfrm>
        <a:off x="1273369" y="4642192"/>
        <a:ext cx="4873308" cy="1236616"/>
      </dsp:txXfrm>
    </dsp:sp>
    <dsp:sp modelId="{12AE5C47-CF74-4A52-9CC7-DED61C570929}">
      <dsp:nvSpPr>
        <dsp:cNvPr id="0" name=""/>
        <dsp:cNvSpPr/>
      </dsp:nvSpPr>
      <dsp:spPr>
        <a:xfrm>
          <a:off x="0" y="4639752"/>
          <a:ext cx="6301601" cy="123661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F1CFD0-7ECA-4F0C-95DD-82D55850CB37}">
      <dsp:nvSpPr>
        <dsp:cNvPr id="0" name=""/>
        <dsp:cNvSpPr/>
      </dsp:nvSpPr>
      <dsp:spPr>
        <a:xfrm>
          <a:off x="374076" y="4917991"/>
          <a:ext cx="680139" cy="68013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89B0FE-9DD0-458B-8321-0E59A95A865F}">
      <dsp:nvSpPr>
        <dsp:cNvPr id="0" name=""/>
        <dsp:cNvSpPr/>
      </dsp:nvSpPr>
      <dsp:spPr>
        <a:xfrm>
          <a:off x="1428292" y="3113724"/>
          <a:ext cx="4873308" cy="11609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Through exploring the data.</a:t>
          </a:r>
          <a:endParaRPr lang="en-US" sz="2200" kern="1200" dirty="0"/>
        </a:p>
      </dsp:txBody>
      <dsp:txXfrm>
        <a:off x="1428292" y="3113724"/>
        <a:ext cx="4873308" cy="11609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E2D0C5-6DFD-4B32-9530-34FE91B8628D}">
      <dsp:nvSpPr>
        <dsp:cNvPr id="0" name=""/>
        <dsp:cNvSpPr/>
      </dsp:nvSpPr>
      <dsp:spPr>
        <a:xfrm>
          <a:off x="0" y="487"/>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FBCA70-8C73-455B-A563-012684785B37}">
      <dsp:nvSpPr>
        <dsp:cNvPr id="0" name=""/>
        <dsp:cNvSpPr/>
      </dsp:nvSpPr>
      <dsp:spPr>
        <a:xfrm>
          <a:off x="345390" y="257390"/>
          <a:ext cx="627983" cy="6279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605D6B-89AB-4D2C-B86F-81C67D7930EE}">
      <dsp:nvSpPr>
        <dsp:cNvPr id="0" name=""/>
        <dsp:cNvSpPr/>
      </dsp:nvSpPr>
      <dsp:spPr>
        <a:xfrm>
          <a:off x="1318765" y="487"/>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completely at random MCAR</a:t>
          </a:r>
          <a:endParaRPr lang="en-US" sz="2500" kern="1200"/>
        </a:p>
      </dsp:txBody>
      <dsp:txXfrm>
        <a:off x="1318765" y="487"/>
        <a:ext cx="3303596" cy="1141788"/>
      </dsp:txXfrm>
    </dsp:sp>
    <dsp:sp modelId="{2F57ADFD-9BDC-46D8-B71D-0C98A8E9160F}">
      <dsp:nvSpPr>
        <dsp:cNvPr id="0" name=""/>
        <dsp:cNvSpPr/>
      </dsp:nvSpPr>
      <dsp:spPr>
        <a:xfrm>
          <a:off x="4622361" y="487"/>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dirty="0"/>
            <a:t>Missingness is unrelated to the data. </a:t>
          </a:r>
          <a:endParaRPr lang="en-US" sz="1800" kern="1200" dirty="0"/>
        </a:p>
      </dsp:txBody>
      <dsp:txXfrm>
        <a:off x="4622361" y="487"/>
        <a:ext cx="2718964" cy="1141788"/>
      </dsp:txXfrm>
    </dsp:sp>
    <dsp:sp modelId="{E32E09B8-DC48-4473-824D-78CDC089D95C}">
      <dsp:nvSpPr>
        <dsp:cNvPr id="0" name=""/>
        <dsp:cNvSpPr/>
      </dsp:nvSpPr>
      <dsp:spPr>
        <a:xfrm>
          <a:off x="0" y="1427722"/>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1D128C-0BCC-4A5D-8250-19FF00F788F8}">
      <dsp:nvSpPr>
        <dsp:cNvPr id="0" name=""/>
        <dsp:cNvSpPr/>
      </dsp:nvSpPr>
      <dsp:spPr>
        <a:xfrm>
          <a:off x="345390" y="1684625"/>
          <a:ext cx="627983" cy="6279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6BFAFD-5FD0-4684-87F3-A93EC8B96C3A}">
      <dsp:nvSpPr>
        <dsp:cNvPr id="0" name=""/>
        <dsp:cNvSpPr/>
      </dsp:nvSpPr>
      <dsp:spPr>
        <a:xfrm>
          <a:off x="1318765" y="1427722"/>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at random MAR</a:t>
          </a:r>
          <a:endParaRPr lang="en-US" sz="2500" kern="1200"/>
        </a:p>
      </dsp:txBody>
      <dsp:txXfrm>
        <a:off x="1318765" y="1427722"/>
        <a:ext cx="3303596" cy="1141788"/>
      </dsp:txXfrm>
    </dsp:sp>
    <dsp:sp modelId="{A1B69AC4-C39B-439E-BF66-18FBCA9FC942}">
      <dsp:nvSpPr>
        <dsp:cNvPr id="0" name=""/>
        <dsp:cNvSpPr/>
      </dsp:nvSpPr>
      <dsp:spPr>
        <a:xfrm>
          <a:off x="4622361" y="1427722"/>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dirty="0"/>
            <a:t>Missingness can be predicted.</a:t>
          </a:r>
          <a:endParaRPr lang="en-US" sz="1800" kern="1200" dirty="0"/>
        </a:p>
      </dsp:txBody>
      <dsp:txXfrm>
        <a:off x="4622361" y="1427722"/>
        <a:ext cx="2718964" cy="1141788"/>
      </dsp:txXfrm>
    </dsp:sp>
    <dsp:sp modelId="{6354A572-C3E9-436F-8E9C-1B1B6C2F074D}">
      <dsp:nvSpPr>
        <dsp:cNvPr id="0" name=""/>
        <dsp:cNvSpPr/>
      </dsp:nvSpPr>
      <dsp:spPr>
        <a:xfrm>
          <a:off x="0" y="2854958"/>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F83C68-5CCB-4ADF-BD9C-88BBC0E2DB43}">
      <dsp:nvSpPr>
        <dsp:cNvPr id="0" name=""/>
        <dsp:cNvSpPr/>
      </dsp:nvSpPr>
      <dsp:spPr>
        <a:xfrm>
          <a:off x="345390" y="3111860"/>
          <a:ext cx="627983" cy="6279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3A37CB-A4F0-4F3D-B625-A1BB24BADEEE}">
      <dsp:nvSpPr>
        <dsp:cNvPr id="0" name=""/>
        <dsp:cNvSpPr/>
      </dsp:nvSpPr>
      <dsp:spPr>
        <a:xfrm>
          <a:off x="1318765" y="2854958"/>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not at random (MNAR)</a:t>
          </a:r>
          <a:endParaRPr lang="en-US" sz="2500" kern="1200"/>
        </a:p>
      </dsp:txBody>
      <dsp:txXfrm>
        <a:off x="1318765" y="2854958"/>
        <a:ext cx="3303596" cy="1141788"/>
      </dsp:txXfrm>
    </dsp:sp>
    <dsp:sp modelId="{7CB7E5BB-883C-466E-8A74-A178E7CD9938}">
      <dsp:nvSpPr>
        <dsp:cNvPr id="0" name=""/>
        <dsp:cNvSpPr/>
      </dsp:nvSpPr>
      <dsp:spPr>
        <a:xfrm>
          <a:off x="4622361" y="2854958"/>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a:t>The reasons of missingness are unknown to us</a:t>
          </a:r>
          <a:endParaRPr lang="en-US" sz="1800" kern="1200"/>
        </a:p>
      </dsp:txBody>
      <dsp:txXfrm>
        <a:off x="4622361" y="2854958"/>
        <a:ext cx="2718964" cy="11417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CEB6AE-3CF6-41ED-9602-FCB2D80117A7}">
      <dsp:nvSpPr>
        <dsp:cNvPr id="0" name=""/>
        <dsp:cNvSpPr/>
      </dsp:nvSpPr>
      <dsp:spPr>
        <a:xfrm>
          <a:off x="47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16A8BC-7C0E-4D41-BC21-F8F5B9C1D20F}">
      <dsp:nvSpPr>
        <dsp:cNvPr id="0" name=""/>
        <dsp:cNvSpPr/>
      </dsp:nvSpPr>
      <dsp:spPr>
        <a:xfrm>
          <a:off x="712800" y="1082169"/>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B31276-7DB1-45E8-8C37-9A5590B893EE}">
      <dsp:nvSpPr>
        <dsp:cNvPr id="0" name=""/>
        <dsp:cNvSpPr/>
      </dsp:nvSpPr>
      <dsp:spPr>
        <a:xfrm>
          <a:off x="12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After identifying and understanding our missing data, we can decide what to do with it.</a:t>
          </a:r>
          <a:endParaRPr lang="en-US" sz="1100" kern="1200"/>
        </a:p>
      </dsp:txBody>
      <dsp:txXfrm>
        <a:off x="127800" y="2288169"/>
        <a:ext cx="1800000" cy="1215000"/>
      </dsp:txXfrm>
    </dsp:sp>
    <dsp:sp modelId="{FB91AE66-9208-42CD-A209-76868CE6A260}">
      <dsp:nvSpPr>
        <dsp:cNvPr id="0" name=""/>
        <dsp:cNvSpPr/>
      </dsp:nvSpPr>
      <dsp:spPr>
        <a:xfrm>
          <a:off x="2593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BD1BEF-439C-4FDF-A295-A16D9DF6AF0C}">
      <dsp:nvSpPr>
        <dsp:cNvPr id="0" name=""/>
        <dsp:cNvSpPr/>
      </dsp:nvSpPr>
      <dsp:spPr>
        <a:xfrm>
          <a:off x="2827800" y="1082169"/>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805D02-F293-4C35-B070-9FB669F0A660}">
      <dsp:nvSpPr>
        <dsp:cNvPr id="0" name=""/>
        <dsp:cNvSpPr/>
      </dsp:nvSpPr>
      <dsp:spPr>
        <a:xfrm>
          <a:off x="2242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some variables, removal might be the only viable decision.</a:t>
          </a:r>
          <a:endParaRPr lang="en-US" sz="1100" kern="1200"/>
        </a:p>
      </dsp:txBody>
      <dsp:txXfrm>
        <a:off x="2242800" y="2288169"/>
        <a:ext cx="1800000" cy="1215000"/>
      </dsp:txXfrm>
    </dsp:sp>
    <dsp:sp modelId="{19A3E0F1-DD52-49CE-A5AA-41951B06BA30}">
      <dsp:nvSpPr>
        <dsp:cNvPr id="0" name=""/>
        <dsp:cNvSpPr/>
      </dsp:nvSpPr>
      <dsp:spPr>
        <a:xfrm>
          <a:off x="470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F4F01F-323D-4273-B55D-2386E2A18B06}">
      <dsp:nvSpPr>
        <dsp:cNvPr id="0" name=""/>
        <dsp:cNvSpPr/>
      </dsp:nvSpPr>
      <dsp:spPr>
        <a:xfrm>
          <a:off x="4942800" y="1082169"/>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15A3B1-AAAA-4EFF-B7E3-4BD15C9A37B5}">
      <dsp:nvSpPr>
        <dsp:cNvPr id="0" name=""/>
        <dsp:cNvSpPr/>
      </dsp:nvSpPr>
      <dsp:spPr>
        <a:xfrm>
          <a:off x="435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others replacement might be best (i.e., NA = null = 0).</a:t>
          </a:r>
          <a:endParaRPr lang="en-US" sz="1100" kern="1200"/>
        </a:p>
      </dsp:txBody>
      <dsp:txXfrm>
        <a:off x="4357800" y="2288169"/>
        <a:ext cx="1800000" cy="1215000"/>
      </dsp:txXfrm>
    </dsp:sp>
    <dsp:sp modelId="{947E5EE4-A3FD-44FE-B7CA-76C4F86FF584}">
      <dsp:nvSpPr>
        <dsp:cNvPr id="0" name=""/>
        <dsp:cNvSpPr/>
      </dsp:nvSpPr>
      <dsp:spPr>
        <a:xfrm>
          <a:off x="6823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D106EF-395C-4225-AB6D-BA9AFFAE17A8}">
      <dsp:nvSpPr>
        <dsp:cNvPr id="0" name=""/>
        <dsp:cNvSpPr/>
      </dsp:nvSpPr>
      <dsp:spPr>
        <a:xfrm>
          <a:off x="7057800" y="1082169"/>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B2E524-F1EE-48FF-823E-15A0978F2FC3}">
      <dsp:nvSpPr>
        <dsp:cNvPr id="0" name=""/>
        <dsp:cNvSpPr/>
      </dsp:nvSpPr>
      <dsp:spPr>
        <a:xfrm>
          <a:off x="6472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the variables identified as MAR or MCAR, we need to decide if we want to choose a MICE or FIML approach (recommended in current literature).</a:t>
          </a:r>
          <a:endParaRPr lang="en-US" sz="1100" kern="1200"/>
        </a:p>
      </dsp:txBody>
      <dsp:txXfrm>
        <a:off x="6472800" y="2288169"/>
        <a:ext cx="1800000" cy="1215000"/>
      </dsp:txXfrm>
    </dsp:sp>
    <dsp:sp modelId="{867234EB-4C11-49F9-A610-F521A0534CF7}">
      <dsp:nvSpPr>
        <dsp:cNvPr id="0" name=""/>
        <dsp:cNvSpPr/>
      </dsp:nvSpPr>
      <dsp:spPr>
        <a:xfrm>
          <a:off x="893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F0ECF0-7D79-463D-BD17-D94A5E3C0C12}">
      <dsp:nvSpPr>
        <dsp:cNvPr id="0" name=""/>
        <dsp:cNvSpPr/>
      </dsp:nvSpPr>
      <dsp:spPr>
        <a:xfrm>
          <a:off x="9172800" y="1082169"/>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55BE55-299D-4ACD-8C6F-A8B4722BDAE0}">
      <dsp:nvSpPr>
        <dsp:cNvPr id="0" name=""/>
        <dsp:cNvSpPr/>
      </dsp:nvSpPr>
      <dsp:spPr>
        <a:xfrm>
          <a:off x="858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Today we will focus on MICE, as it allows for flexibility with numerical, ordinal and categorical data. </a:t>
          </a:r>
          <a:endParaRPr lang="en-US" sz="1100" kern="1200"/>
        </a:p>
      </dsp:txBody>
      <dsp:txXfrm>
        <a:off x="8587800" y="2288169"/>
        <a:ext cx="1800000" cy="1215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89ACCD-CF69-49CB-B533-D1AAC9E333B9}">
      <dsp:nvSpPr>
        <dsp:cNvPr id="0" name=""/>
        <dsp:cNvSpPr/>
      </dsp:nvSpPr>
      <dsp:spPr>
        <a:xfrm>
          <a:off x="0" y="64038"/>
          <a:ext cx="6798539" cy="676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Recommendations from early research suggest that M =3 to M= 5 data sets are sufficient (Rubin, 1987; Schafer 1997).</a:t>
          </a:r>
          <a:endParaRPr lang="en-US" sz="1700" kern="1200"/>
        </a:p>
      </dsp:txBody>
      <dsp:txXfrm>
        <a:off x="33012" y="97050"/>
        <a:ext cx="6732515" cy="610236"/>
      </dsp:txXfrm>
    </dsp:sp>
    <dsp:sp modelId="{8F6367DE-7212-47C9-9908-56B684C0B74E}">
      <dsp:nvSpPr>
        <dsp:cNvPr id="0" name=""/>
        <dsp:cNvSpPr/>
      </dsp:nvSpPr>
      <dsp:spPr>
        <a:xfrm>
          <a:off x="0" y="789258"/>
          <a:ext cx="6798539" cy="676260"/>
        </a:xfrm>
        <a:prstGeom prst="round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This was informed by computing power at the time, and the marginal statiscal differences between M =3 and M =5.</a:t>
          </a:r>
          <a:endParaRPr lang="en-US" sz="1700" kern="1200"/>
        </a:p>
      </dsp:txBody>
      <dsp:txXfrm>
        <a:off x="33012" y="822270"/>
        <a:ext cx="6732515" cy="610236"/>
      </dsp:txXfrm>
    </dsp:sp>
    <dsp:sp modelId="{BA12EC78-4812-4EDE-AC01-E4ECF7EA34D0}">
      <dsp:nvSpPr>
        <dsp:cNvPr id="0" name=""/>
        <dsp:cNvSpPr/>
      </dsp:nvSpPr>
      <dsp:spPr>
        <a:xfrm>
          <a:off x="0" y="1514478"/>
          <a:ext cx="6798539" cy="67626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However, Graham, Olchowski and Gilreath (2007) found that the optimal M increases as the proportion of missing data increases.</a:t>
          </a:r>
          <a:endParaRPr lang="en-US" sz="1700" kern="1200"/>
        </a:p>
      </dsp:txBody>
      <dsp:txXfrm>
        <a:off x="33012" y="1547490"/>
        <a:ext cx="6732515" cy="610236"/>
      </dsp:txXfrm>
    </dsp:sp>
    <dsp:sp modelId="{FEDFB0E2-DFCD-40E0-B056-1A7D5F9F71FE}">
      <dsp:nvSpPr>
        <dsp:cNvPr id="0" name=""/>
        <dsp:cNvSpPr/>
      </dsp:nvSpPr>
      <dsp:spPr>
        <a:xfrm>
          <a:off x="0" y="2239698"/>
          <a:ext cx="6798539" cy="676260"/>
        </a:xfrm>
        <a:prstGeom prst="round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Whilst there are many nuances to consider here, Enders (2022) recommends M = 100 for most data analyses.</a:t>
          </a:r>
          <a:endParaRPr lang="en-US" sz="1700" kern="1200"/>
        </a:p>
      </dsp:txBody>
      <dsp:txXfrm>
        <a:off x="33012" y="2272710"/>
        <a:ext cx="6732515" cy="610236"/>
      </dsp:txXfrm>
    </dsp:sp>
    <dsp:sp modelId="{8AE1E588-DCD4-4379-BE65-52EBEA6B5230}">
      <dsp:nvSpPr>
        <dsp:cNvPr id="0" name=""/>
        <dsp:cNvSpPr/>
      </dsp:nvSpPr>
      <dsp:spPr>
        <a:xfrm>
          <a:off x="0" y="2964918"/>
          <a:ext cx="6798539" cy="67626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…However can be very computationally intensive if using a large data set. To speed things up for today, we will use M =5.</a:t>
          </a:r>
          <a:endParaRPr lang="en-US" sz="1700" kern="1200"/>
        </a:p>
      </dsp:txBody>
      <dsp:txXfrm>
        <a:off x="33012" y="2997930"/>
        <a:ext cx="6732515" cy="6102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ADFAB-DE91-4E43-A0F1-80A9D15F6287}">
      <dsp:nvSpPr>
        <dsp:cNvPr id="0" name=""/>
        <dsp:cNvSpPr/>
      </dsp:nvSpPr>
      <dsp:spPr>
        <a:xfrm>
          <a:off x="0" y="1774"/>
          <a:ext cx="7602583" cy="88456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Predictive Mean Matching (PMM) draws imputations from the observed data (Vink et al., 2014).</a:t>
          </a:r>
          <a:endParaRPr lang="en-US" sz="2000" kern="1200"/>
        </a:p>
      </dsp:txBody>
      <dsp:txXfrm>
        <a:off x="43181" y="44955"/>
        <a:ext cx="7516221" cy="798199"/>
      </dsp:txXfrm>
    </dsp:sp>
    <dsp:sp modelId="{4B9D4340-9911-4B2D-8D93-CB7C1B4BC77B}">
      <dsp:nvSpPr>
        <dsp:cNvPr id="0" name=""/>
        <dsp:cNvSpPr/>
      </dsp:nvSpPr>
      <dsp:spPr>
        <a:xfrm>
          <a:off x="0" y="900567"/>
          <a:ext cx="7602583" cy="884561"/>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t>After estimating the variable’s </a:t>
          </a:r>
          <a:r>
            <a:rPr lang="en-GB" sz="2000" kern="1200" dirty="0" err="1"/>
            <a:t>refression</a:t>
          </a:r>
          <a:r>
            <a:rPr lang="en-GB" sz="2000" kern="1200" dirty="0"/>
            <a:t> model, PMM identifies a doner pool of individuals with similar predicted values of the missing variable (i.e., through similar regressor score profiles).</a:t>
          </a:r>
          <a:endParaRPr lang="en-US" sz="2000" kern="1200" dirty="0"/>
        </a:p>
      </dsp:txBody>
      <dsp:txXfrm>
        <a:off x="43181" y="943748"/>
        <a:ext cx="7516221" cy="798199"/>
      </dsp:txXfrm>
    </dsp:sp>
    <dsp:sp modelId="{5F320FD4-6D98-471F-9897-D6F48F9370E2}">
      <dsp:nvSpPr>
        <dsp:cNvPr id="0" name=""/>
        <dsp:cNvSpPr/>
      </dsp:nvSpPr>
      <dsp:spPr>
        <a:xfrm>
          <a:off x="0" y="1799359"/>
          <a:ext cx="7602583" cy="884561"/>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PMM imputes each missing value with an observed score drawn at random from the donor pool.</a:t>
          </a:r>
          <a:endParaRPr lang="en-US" sz="2000" kern="1200"/>
        </a:p>
      </dsp:txBody>
      <dsp:txXfrm>
        <a:off x="43181" y="1842540"/>
        <a:ext cx="7516221" cy="798199"/>
      </dsp:txXfrm>
    </dsp:sp>
    <dsp:sp modelId="{DFC1D931-A784-46D3-94A9-F3B82D6A7F29}">
      <dsp:nvSpPr>
        <dsp:cNvPr id="0" name=""/>
        <dsp:cNvSpPr/>
      </dsp:nvSpPr>
      <dsp:spPr>
        <a:xfrm>
          <a:off x="0" y="2698152"/>
          <a:ext cx="7602583" cy="884561"/>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PMM is broadly applicable to most missing data problems, and it is recommended for use with non-normal data as it does not impose normal distributions onto the imputations (Lee &amp; Carlin, 2017).</a:t>
          </a:r>
          <a:endParaRPr lang="en-US" sz="2000" kern="1200"/>
        </a:p>
      </dsp:txBody>
      <dsp:txXfrm>
        <a:off x="43181" y="2741333"/>
        <a:ext cx="7516221" cy="798199"/>
      </dsp:txXfrm>
    </dsp:sp>
    <dsp:sp modelId="{5861615C-DD07-43EB-8676-6FA4E7AF94CE}">
      <dsp:nvSpPr>
        <dsp:cNvPr id="0" name=""/>
        <dsp:cNvSpPr/>
      </dsp:nvSpPr>
      <dsp:spPr>
        <a:xfrm>
          <a:off x="0" y="3596944"/>
          <a:ext cx="7602583" cy="884561"/>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t>We will mostly be using PMM for our multiple imputation today. </a:t>
          </a:r>
          <a:endParaRPr lang="en-US" sz="2000" kern="1200" dirty="0"/>
        </a:p>
      </dsp:txBody>
      <dsp:txXfrm>
        <a:off x="43181" y="3640125"/>
        <a:ext cx="7516221" cy="798199"/>
      </dsp:txXfrm>
    </dsp:sp>
    <dsp:sp modelId="{3D8A37D8-0F6D-4CAF-92D1-DC67A948D767}">
      <dsp:nvSpPr>
        <dsp:cNvPr id="0" name=""/>
        <dsp:cNvSpPr/>
      </dsp:nvSpPr>
      <dsp:spPr>
        <a:xfrm>
          <a:off x="0" y="4495736"/>
          <a:ext cx="7602583" cy="884561"/>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t>For more information of PMM, see the detailed discussion about its use in the MICE R package (Van </a:t>
          </a:r>
          <a:r>
            <a:rPr lang="en-GB" sz="2000" kern="1200" dirty="0" err="1"/>
            <a:t>Buuren</a:t>
          </a:r>
          <a:r>
            <a:rPr lang="en-GB" sz="2000" kern="1200" dirty="0"/>
            <a:t>, 2012). </a:t>
          </a:r>
          <a:endParaRPr lang="en-US" sz="2000" kern="1200" dirty="0"/>
        </a:p>
      </dsp:txBody>
      <dsp:txXfrm>
        <a:off x="43181" y="4538917"/>
        <a:ext cx="7516221" cy="79819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026545-F6D6-4192-A6B1-D5FF20405BE3}">
      <dsp:nvSpPr>
        <dsp:cNvPr id="0" name=""/>
        <dsp:cNvSpPr/>
      </dsp:nvSpPr>
      <dsp:spPr>
        <a:xfrm>
          <a:off x="0" y="462200"/>
          <a:ext cx="6666833" cy="107406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Potential of LLM’s for imputing character/text data under? (under MAR and MCAR)</a:t>
          </a:r>
          <a:endParaRPr lang="en-US" sz="2700" kern="1200"/>
        </a:p>
      </dsp:txBody>
      <dsp:txXfrm>
        <a:off x="52431" y="514631"/>
        <a:ext cx="6561971" cy="969198"/>
      </dsp:txXfrm>
    </dsp:sp>
    <dsp:sp modelId="{17FF7ABC-DF23-40C5-86C2-CA1E2FBF0B2F}">
      <dsp:nvSpPr>
        <dsp:cNvPr id="0" name=""/>
        <dsp:cNvSpPr/>
      </dsp:nvSpPr>
      <dsp:spPr>
        <a:xfrm>
          <a:off x="0" y="1614020"/>
          <a:ext cx="6666833" cy="1074060"/>
        </a:xfrm>
        <a:prstGeom prst="roundRect">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i="1" kern="1200"/>
            <a:t>Difference in differences </a:t>
          </a:r>
          <a:r>
            <a:rPr lang="en-GB" sz="2700" kern="1200"/>
            <a:t>analyses</a:t>
          </a:r>
          <a:endParaRPr lang="en-US" sz="2700" kern="1200"/>
        </a:p>
      </dsp:txBody>
      <dsp:txXfrm>
        <a:off x="52431" y="1666451"/>
        <a:ext cx="6561971" cy="969198"/>
      </dsp:txXfrm>
    </dsp:sp>
    <dsp:sp modelId="{9D439913-C36C-4189-92BB-75217A4614C3}">
      <dsp:nvSpPr>
        <dsp:cNvPr id="0" name=""/>
        <dsp:cNvSpPr/>
      </dsp:nvSpPr>
      <dsp:spPr>
        <a:xfrm>
          <a:off x="0" y="2765839"/>
          <a:ext cx="6666833" cy="1074060"/>
        </a:xfrm>
        <a:prstGeom prst="roundRect">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Deliberate missing data in surveys.</a:t>
          </a:r>
          <a:endParaRPr lang="en-US" sz="2700" kern="1200"/>
        </a:p>
      </dsp:txBody>
      <dsp:txXfrm>
        <a:off x="52431" y="2818270"/>
        <a:ext cx="6561971" cy="969198"/>
      </dsp:txXfrm>
    </dsp:sp>
    <dsp:sp modelId="{46FF4AF2-376F-4678-92B6-18BD0CB5CFB7}">
      <dsp:nvSpPr>
        <dsp:cNvPr id="0" name=""/>
        <dsp:cNvSpPr/>
      </dsp:nvSpPr>
      <dsp:spPr>
        <a:xfrm>
          <a:off x="0" y="3917660"/>
          <a:ext cx="6666833" cy="107406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t>Deliberate use of MAR as research Q (i.e., examine participant dropout rate)</a:t>
          </a:r>
          <a:endParaRPr lang="en-US" sz="2700" kern="1200" dirty="0"/>
        </a:p>
      </dsp:txBody>
      <dsp:txXfrm>
        <a:off x="52431" y="3970091"/>
        <a:ext cx="6561971" cy="9691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8F3A66-6EEA-426C-86C9-3F3036783D16}">
      <dsp:nvSpPr>
        <dsp:cNvPr id="0" name=""/>
        <dsp:cNvSpPr/>
      </dsp:nvSpPr>
      <dsp:spPr>
        <a:xfrm>
          <a:off x="0" y="121059"/>
          <a:ext cx="6981220" cy="1220236"/>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dirty="0"/>
            <a:t>Row mean/person mean should be considered when appropriate.</a:t>
          </a:r>
          <a:endParaRPr lang="en-US" sz="2200" kern="1200" dirty="0"/>
        </a:p>
      </dsp:txBody>
      <dsp:txXfrm>
        <a:off x="59567" y="180626"/>
        <a:ext cx="6862086" cy="1101102"/>
      </dsp:txXfrm>
    </dsp:sp>
    <dsp:sp modelId="{69A16E85-0DB8-488F-A4B9-6D263EC65B34}">
      <dsp:nvSpPr>
        <dsp:cNvPr id="0" name=""/>
        <dsp:cNvSpPr/>
      </dsp:nvSpPr>
      <dsp:spPr>
        <a:xfrm>
          <a:off x="0" y="1404656"/>
          <a:ext cx="6981220" cy="1220236"/>
        </a:xfrm>
        <a:prstGeom prst="roundRect">
          <a:avLst/>
        </a:prstGeom>
        <a:gradFill rotWithShape="0">
          <a:gsLst>
            <a:gs pos="0">
              <a:schemeClr val="accent2">
                <a:hueOff val="-363841"/>
                <a:satOff val="-20982"/>
                <a:lumOff val="2157"/>
                <a:alphaOff val="0"/>
                <a:satMod val="103000"/>
                <a:lumMod val="102000"/>
                <a:tint val="94000"/>
              </a:schemeClr>
            </a:gs>
            <a:gs pos="50000">
              <a:schemeClr val="accent2">
                <a:hueOff val="-363841"/>
                <a:satOff val="-20982"/>
                <a:lumOff val="2157"/>
                <a:alphaOff val="0"/>
                <a:satMod val="110000"/>
                <a:lumMod val="100000"/>
                <a:shade val="100000"/>
              </a:schemeClr>
            </a:gs>
            <a:gs pos="100000">
              <a:schemeClr val="accent2">
                <a:hueOff val="-363841"/>
                <a:satOff val="-20982"/>
                <a:lumOff val="21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a:t>Instead, maximum likelihood, baysian estimation and multiple imputation are recommended, and they often produce similar results. </a:t>
          </a:r>
          <a:endParaRPr lang="en-US" sz="2200" kern="1200" dirty="0"/>
        </a:p>
      </dsp:txBody>
      <dsp:txXfrm>
        <a:off x="59567" y="1464223"/>
        <a:ext cx="6862086" cy="1101102"/>
      </dsp:txXfrm>
    </dsp:sp>
    <dsp:sp modelId="{6E3EA12E-837F-4621-AA47-A4FA41224A43}">
      <dsp:nvSpPr>
        <dsp:cNvPr id="0" name=""/>
        <dsp:cNvSpPr/>
      </dsp:nvSpPr>
      <dsp:spPr>
        <a:xfrm>
          <a:off x="0" y="2688253"/>
          <a:ext cx="6981220" cy="1220236"/>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dirty="0"/>
            <a:t>Differences between use of these methods are usually informed by research design, researcher preference, and statistical philosophy (Enders, 2022). </a:t>
          </a:r>
          <a:endParaRPr lang="en-US" sz="2200" kern="1200" dirty="0"/>
        </a:p>
      </dsp:txBody>
      <dsp:txXfrm>
        <a:off x="59567" y="2747820"/>
        <a:ext cx="6862086" cy="1101102"/>
      </dsp:txXfrm>
    </dsp:sp>
    <dsp:sp modelId="{A9BE6AE3-055B-4CB1-85D6-91A8B20180BC}">
      <dsp:nvSpPr>
        <dsp:cNvPr id="0" name=""/>
        <dsp:cNvSpPr/>
      </dsp:nvSpPr>
      <dsp:spPr>
        <a:xfrm>
          <a:off x="0" y="3971849"/>
          <a:ext cx="6981220" cy="1220236"/>
        </a:xfrm>
        <a:prstGeom prst="roundRect">
          <a:avLst/>
        </a:prstGeom>
        <a:gradFill rotWithShape="0">
          <a:gsLst>
            <a:gs pos="0">
              <a:schemeClr val="accent2">
                <a:hueOff val="-1091522"/>
                <a:satOff val="-62946"/>
                <a:lumOff val="6471"/>
                <a:alphaOff val="0"/>
                <a:satMod val="103000"/>
                <a:lumMod val="102000"/>
                <a:tint val="94000"/>
              </a:schemeClr>
            </a:gs>
            <a:gs pos="50000">
              <a:schemeClr val="accent2">
                <a:hueOff val="-1091522"/>
                <a:satOff val="-62946"/>
                <a:lumOff val="6471"/>
                <a:alphaOff val="0"/>
                <a:satMod val="110000"/>
                <a:lumMod val="100000"/>
                <a:shade val="100000"/>
              </a:schemeClr>
            </a:gs>
            <a:gs pos="100000">
              <a:schemeClr val="accent2">
                <a:hueOff val="-1091522"/>
                <a:satOff val="-62946"/>
                <a:lumOff val="647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Remember to report your missing data process. Keep track of what’s missing.</a:t>
          </a:r>
        </a:p>
      </dsp:txBody>
      <dsp:txXfrm>
        <a:off x="59567" y="4031416"/>
        <a:ext cx="6862086" cy="1101102"/>
      </dsp:txXfrm>
    </dsp:sp>
    <dsp:sp modelId="{AB20095B-C2B3-4F8F-AC5E-992424561D55}">
      <dsp:nvSpPr>
        <dsp:cNvPr id="0" name=""/>
        <dsp:cNvSpPr/>
      </dsp:nvSpPr>
      <dsp:spPr>
        <a:xfrm>
          <a:off x="0" y="5255446"/>
          <a:ext cx="6981220" cy="1220236"/>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dirty="0"/>
            <a:t>There are plenty of ways to deliberately use missing data in your research</a:t>
          </a:r>
          <a:endParaRPr lang="en-US" sz="2200" kern="1200" dirty="0"/>
        </a:p>
      </dsp:txBody>
      <dsp:txXfrm>
        <a:off x="59567" y="5315013"/>
        <a:ext cx="6862086" cy="11011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jpeg>
</file>

<file path=ppt/media/image33.jpeg>
</file>

<file path=ppt/media/image34.jpeg>
</file>

<file path=ppt/media/image35.jpeg>
</file>

<file path=ppt/media/image36.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D1F5BA-79D7-4FAD-B2F9-BDE39C8FB22F}" type="datetimeFigureOut">
              <a:rPr lang="en-GB" smtClean="0"/>
              <a:t>02/11/2023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AFDFCD-E457-4614-8F42-2844FBFCBF05}" type="slidenum">
              <a:rPr lang="en-GB" smtClean="0"/>
              <a:t>‹#›</a:t>
            </a:fld>
            <a:endParaRPr lang="en-GB"/>
          </a:p>
        </p:txBody>
      </p:sp>
    </p:spTree>
    <p:extLst>
      <p:ext uri="{BB962C8B-B14F-4D97-AF65-F5344CB8AC3E}">
        <p14:creationId xmlns:p14="http://schemas.microsoft.com/office/powerpoint/2010/main" val="2134828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4</a:t>
            </a:fld>
            <a:endParaRPr lang="en-GB"/>
          </a:p>
        </p:txBody>
      </p:sp>
    </p:spTree>
    <p:extLst>
      <p:ext uri="{BB962C8B-B14F-4D97-AF65-F5344CB8AC3E}">
        <p14:creationId xmlns:p14="http://schemas.microsoft.com/office/powerpoint/2010/main" val="3407919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modelled a missing (always) at random mechanism. Here the probability of a missing Y increased as the value of Y itself increased (e.g., depression scores were more likely to be missing for participants with high levels of depression). We will cover MNAR processes in more detail in session 2.</a:t>
            </a:r>
          </a:p>
        </p:txBody>
      </p:sp>
      <p:sp>
        <p:nvSpPr>
          <p:cNvPr id="4" name="Slide Number Placeholder 3"/>
          <p:cNvSpPr>
            <a:spLocks noGrp="1"/>
          </p:cNvSpPr>
          <p:nvPr>
            <p:ph type="sldNum" sz="quarter" idx="5"/>
          </p:nvPr>
        </p:nvSpPr>
        <p:spPr/>
        <p:txBody>
          <a:bodyPr/>
          <a:lstStyle/>
          <a:p>
            <a:fld id="{F7AFDFCD-E457-4614-8F42-2844FBFCBF05}" type="slidenum">
              <a:rPr lang="en-GB" smtClean="0"/>
              <a:t>18</a:t>
            </a:fld>
            <a:endParaRPr lang="en-GB"/>
          </a:p>
        </p:txBody>
      </p:sp>
    </p:spTree>
    <p:extLst>
      <p:ext uri="{BB962C8B-B14F-4D97-AF65-F5344CB8AC3E}">
        <p14:creationId xmlns:p14="http://schemas.microsoft.com/office/powerpoint/2010/main" val="2203834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Rubin (1987) is the seminal text on multiple imputation. So take a peek there if you’re interested in further </a:t>
            </a:r>
            <a:r>
              <a:rPr lang="en-GB" dirty="0" err="1"/>
              <a:t>geeking</a:t>
            </a:r>
            <a:r>
              <a:rPr lang="en-GB" dirty="0"/>
              <a:t>. Other recommended books: Carpenter &amp; Kenward (2013); Schafer (1997); van </a:t>
            </a:r>
            <a:r>
              <a:rPr lang="en-GB" dirty="0" err="1"/>
              <a:t>Buuren</a:t>
            </a:r>
            <a:r>
              <a:rPr lang="en-GB" dirty="0"/>
              <a:t> (2012).</a:t>
            </a:r>
          </a:p>
          <a:p>
            <a:endParaRPr lang="en-GB" dirty="0"/>
          </a:p>
          <a:p>
            <a:r>
              <a:rPr lang="en-GB" b="0" i="0" dirty="0">
                <a:solidFill>
                  <a:srgbClr val="333333"/>
                </a:solidFill>
                <a:effectLst/>
                <a:latin typeface="Helvetica Neue"/>
              </a:rPr>
              <a:t>Rubin´s Rules (RR) are designed to pool parameter estimates, such as mean differences, regression coefficients, standard errors and to derive confidence intervals and p-values.</a:t>
            </a:r>
          </a:p>
          <a:p>
            <a:endParaRPr lang="en-GB" b="0" i="0" dirty="0">
              <a:solidFill>
                <a:srgbClr val="333333"/>
              </a:solidFill>
              <a:effectLst/>
              <a:latin typeface="Helvetica Neue"/>
            </a:endParaRPr>
          </a:p>
          <a:p>
            <a:r>
              <a:rPr lang="en-GB" b="0" i="0" dirty="0">
                <a:solidFill>
                  <a:srgbClr val="333333"/>
                </a:solidFill>
                <a:effectLst/>
                <a:latin typeface="Helvetica Neue"/>
              </a:rPr>
              <a:t>When RR are used, it is assumed that the repeated parameter estimates are normally distributed. This cannot be assumed for all statistical test statistics, e.g. correlation coefficients. For these test statistics, transformations are first performed before RR can be applied.</a:t>
            </a:r>
          </a:p>
          <a:p>
            <a:endParaRPr lang="en-GB" b="0" i="0" dirty="0">
              <a:solidFill>
                <a:srgbClr val="333333"/>
              </a:solidFill>
              <a:effectLst/>
              <a:latin typeface="Helvetica Neue"/>
            </a:endParaRPr>
          </a:p>
          <a:p>
            <a:pPr algn="just"/>
            <a:r>
              <a:rPr lang="en-GB" b="0" i="0" dirty="0">
                <a:solidFill>
                  <a:srgbClr val="333333"/>
                </a:solidFill>
                <a:effectLst/>
                <a:latin typeface="Helvetica Neue"/>
              </a:rPr>
              <a:t>The pooled standard error is derived from different components that reflect the within and between sampling variance of the mean difference in the multiple imputed datasets. The calculation of these components is discussed below.</a:t>
            </a:r>
          </a:p>
          <a:p>
            <a:pPr algn="just"/>
            <a:r>
              <a:rPr lang="en-GB" b="0" i="1" dirty="0">
                <a:solidFill>
                  <a:srgbClr val="333333"/>
                </a:solidFill>
                <a:effectLst/>
                <a:latin typeface="Helvetica Neue"/>
              </a:rPr>
              <a:t>Within imputation variance</a:t>
            </a:r>
            <a:r>
              <a:rPr lang="en-GB" b="0" i="0" dirty="0">
                <a:solidFill>
                  <a:srgbClr val="333333"/>
                </a:solidFill>
                <a:effectLst/>
                <a:latin typeface="Helvetica Neue"/>
              </a:rPr>
              <a:t> This is the average of the mean of the within variance estimate, i.e. squared standard error, in each imputed dataset. This reflects the sampling variance, i.e. the precision of the parameter of interest in each completed dataset. This value will be large in small samples and small in large samples.</a:t>
            </a:r>
          </a:p>
          <a:p>
            <a:endParaRPr lang="en-GB" b="0" i="0" dirty="0">
              <a:solidFill>
                <a:srgbClr val="333333"/>
              </a:solidFill>
              <a:effectLst/>
              <a:latin typeface="Helvetica Neue"/>
            </a:endParaRPr>
          </a:p>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23</a:t>
            </a:fld>
            <a:endParaRPr lang="en-GB"/>
          </a:p>
        </p:txBody>
      </p:sp>
    </p:spTree>
    <p:extLst>
      <p:ext uri="{BB962C8B-B14F-4D97-AF65-F5344CB8AC3E}">
        <p14:creationId xmlns:p14="http://schemas.microsoft.com/office/powerpoint/2010/main" val="3916668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 = imputation cycles.</a:t>
            </a:r>
          </a:p>
        </p:txBody>
      </p:sp>
      <p:sp>
        <p:nvSpPr>
          <p:cNvPr id="4" name="Slide Number Placeholder 3"/>
          <p:cNvSpPr>
            <a:spLocks noGrp="1"/>
          </p:cNvSpPr>
          <p:nvPr>
            <p:ph type="sldNum" sz="quarter" idx="5"/>
          </p:nvPr>
        </p:nvSpPr>
        <p:spPr/>
        <p:txBody>
          <a:bodyPr/>
          <a:lstStyle/>
          <a:p>
            <a:fld id="{F7AFDFCD-E457-4614-8F42-2844FBFCBF05}" type="slidenum">
              <a:rPr lang="en-GB" smtClean="0"/>
              <a:t>25</a:t>
            </a:fld>
            <a:endParaRPr lang="en-GB"/>
          </a:p>
        </p:txBody>
      </p:sp>
    </p:spTree>
    <p:extLst>
      <p:ext uri="{BB962C8B-B14F-4D97-AF65-F5344CB8AC3E}">
        <p14:creationId xmlns:p14="http://schemas.microsoft.com/office/powerpoint/2010/main" val="22170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Templates on reporting can be found in the last chapter 2</a:t>
            </a:r>
            <a:r>
              <a:rPr lang="en-GB" baseline="30000" dirty="0"/>
              <a:t>nd</a:t>
            </a:r>
            <a:r>
              <a:rPr lang="en-GB" dirty="0"/>
              <a:t> edition </a:t>
            </a:r>
            <a:r>
              <a:rPr lang="en-GB" i="1" dirty="0"/>
              <a:t>Applied Missing Data Analysis</a:t>
            </a:r>
            <a:r>
              <a:rPr lang="en-GB" dirty="0"/>
              <a:t> book.</a:t>
            </a:r>
          </a:p>
        </p:txBody>
      </p:sp>
      <p:sp>
        <p:nvSpPr>
          <p:cNvPr id="4" name="Slide Number Placeholder 3"/>
          <p:cNvSpPr>
            <a:spLocks noGrp="1"/>
          </p:cNvSpPr>
          <p:nvPr>
            <p:ph type="sldNum" sz="quarter" idx="5"/>
          </p:nvPr>
        </p:nvSpPr>
        <p:spPr/>
        <p:txBody>
          <a:bodyPr/>
          <a:lstStyle/>
          <a:p>
            <a:fld id="{F7AFDFCD-E457-4614-8F42-2844FBFCBF05}" type="slidenum">
              <a:rPr lang="en-GB" smtClean="0"/>
              <a:t>28</a:t>
            </a:fld>
            <a:endParaRPr lang="en-GB"/>
          </a:p>
        </p:txBody>
      </p:sp>
    </p:spTree>
    <p:extLst>
      <p:ext uri="{BB962C8B-B14F-4D97-AF65-F5344CB8AC3E}">
        <p14:creationId xmlns:p14="http://schemas.microsoft.com/office/powerpoint/2010/main" val="1642529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Explore whether we can use LLM’s as a means of imputing character data/text data? (Turns out this is similar to the mechanics of LLM’s like chat GPT…)</a:t>
            </a:r>
          </a:p>
          <a:p>
            <a:endParaRPr lang="en-GB" dirty="0"/>
          </a:p>
          <a:p>
            <a:r>
              <a:rPr lang="en-GB" dirty="0"/>
              <a:t>Imputations are essentially the backbone in </a:t>
            </a:r>
            <a:r>
              <a:rPr lang="en-GB" i="1" dirty="0"/>
              <a:t>difference in differences </a:t>
            </a:r>
            <a:r>
              <a:rPr lang="en-GB" dirty="0"/>
              <a:t>analyses. This is where imputed counterfactuals are used to estimate the influence of a policy intervention (i.e., longitudinal data including the before and after of an intervention is duplicated, and the effect size is compared between the original data, and a dataset which removes all Y data after intervention, which is replaced with imputed data). </a:t>
            </a:r>
          </a:p>
          <a:p>
            <a:endParaRPr lang="en-GB" dirty="0"/>
          </a:p>
          <a:p>
            <a:r>
              <a:rPr lang="en-GB" dirty="0"/>
              <a:t>Can be used to reduce participant concentration load – there are many exciting new designs investigating the effect of deliberate missing data. This can allow participants to complete shorter surveys, reducing their fatigue and increasing the probability of completion whilst reducing bias!</a:t>
            </a:r>
          </a:p>
          <a:p>
            <a:endParaRPr lang="en-GB" dirty="0"/>
          </a:p>
          <a:p>
            <a:r>
              <a:rPr lang="en-GB" dirty="0"/>
              <a:t>It can also be used to identify and examine why data is missing in the first place. This can be invaluable when investigating participant drop-out rates in longitudinal intervention research. </a:t>
            </a:r>
          </a:p>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29</a:t>
            </a:fld>
            <a:endParaRPr lang="en-GB"/>
          </a:p>
        </p:txBody>
      </p:sp>
    </p:spTree>
    <p:extLst>
      <p:ext uri="{BB962C8B-B14F-4D97-AF65-F5344CB8AC3E}">
        <p14:creationId xmlns:p14="http://schemas.microsoft.com/office/powerpoint/2010/main" val="4237906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Difference between MCAR and MAR less important with new imputation methods.</a:t>
            </a:r>
          </a:p>
          <a:p>
            <a:r>
              <a:rPr lang="en-GB" dirty="0"/>
              <a:t>MNAR can become MAR if correct variables are available – so important to anticipate in research design. </a:t>
            </a:r>
          </a:p>
        </p:txBody>
      </p:sp>
      <p:sp>
        <p:nvSpPr>
          <p:cNvPr id="4" name="Slide Number Placeholder 3"/>
          <p:cNvSpPr>
            <a:spLocks noGrp="1"/>
          </p:cNvSpPr>
          <p:nvPr>
            <p:ph type="sldNum" sz="quarter" idx="5"/>
          </p:nvPr>
        </p:nvSpPr>
        <p:spPr/>
        <p:txBody>
          <a:bodyPr/>
          <a:lstStyle/>
          <a:p>
            <a:fld id="{F7AFDFCD-E457-4614-8F42-2844FBFCBF05}" type="slidenum">
              <a:rPr lang="en-GB" smtClean="0"/>
              <a:t>5</a:t>
            </a:fld>
            <a:endParaRPr lang="en-GB"/>
          </a:p>
        </p:txBody>
      </p:sp>
    </p:spTree>
    <p:extLst>
      <p:ext uri="{BB962C8B-B14F-4D97-AF65-F5344CB8AC3E}">
        <p14:creationId xmlns:p14="http://schemas.microsoft.com/office/powerpoint/2010/main" val="369224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English literature buffs, these will mostly be MCAR or MAR. For those of you with no patience for poetry, prose and plays this will most likely be MNAR!</a:t>
            </a:r>
          </a:p>
          <a:p>
            <a:r>
              <a:rPr lang="en-GB" b="0" i="0" dirty="0">
                <a:solidFill>
                  <a:srgbClr val="333333"/>
                </a:solidFill>
                <a:effectLst/>
                <a:latin typeface="robotoregular"/>
              </a:rPr>
              <a:t>“To be, or not to be: that is the question.” </a:t>
            </a:r>
          </a:p>
          <a:p>
            <a:r>
              <a:rPr lang="en-GB" b="0" i="0" dirty="0">
                <a:solidFill>
                  <a:srgbClr val="333333"/>
                </a:solidFill>
                <a:effectLst/>
                <a:latin typeface="robotoregular"/>
              </a:rPr>
              <a:t>“A horse! a horse! my kingdom for a horse!”</a:t>
            </a:r>
          </a:p>
          <a:p>
            <a:r>
              <a:rPr lang="en-GB" b="0" i="0" dirty="0">
                <a:solidFill>
                  <a:srgbClr val="333333"/>
                </a:solidFill>
                <a:effectLst/>
                <a:latin typeface="robotoregular"/>
              </a:rPr>
              <a:t>“If music be the food of love, play on.”</a:t>
            </a:r>
          </a:p>
          <a:p>
            <a:r>
              <a:rPr lang="en-GB" b="0" i="0" dirty="0">
                <a:solidFill>
                  <a:srgbClr val="333333"/>
                </a:solidFill>
                <a:effectLst/>
                <a:latin typeface="robotoregular"/>
              </a:rPr>
              <a:t>“Your silence most offends me, and to be merry best becomes you”</a:t>
            </a:r>
          </a:p>
          <a:p>
            <a:r>
              <a:rPr lang="en-GB" b="0" i="0" dirty="0">
                <a:solidFill>
                  <a:srgbClr val="333333"/>
                </a:solidFill>
                <a:effectLst/>
                <a:latin typeface="robotoregular"/>
              </a:rPr>
              <a:t>Tis an ill cook that cannot lick his own fingers”</a:t>
            </a:r>
          </a:p>
          <a:p>
            <a:r>
              <a:rPr lang="en-GB" b="0" i="0" dirty="0">
                <a:solidFill>
                  <a:srgbClr val="333333"/>
                </a:solidFill>
                <a:effectLst/>
                <a:latin typeface="robotoregular"/>
              </a:rPr>
              <a:t>“</a:t>
            </a:r>
            <a:r>
              <a:rPr lang="en-GB" b="0" i="0" dirty="0">
                <a:solidFill>
                  <a:srgbClr val="040C28"/>
                </a:solidFill>
                <a:effectLst/>
                <a:latin typeface="Google Sans"/>
              </a:rPr>
              <a:t>O Romeo, Romeo, wherefore art thou Romeo?</a:t>
            </a:r>
            <a:r>
              <a:rPr lang="en-GB" b="0" i="0" dirty="0">
                <a:solidFill>
                  <a:srgbClr val="1F1F1F"/>
                </a:solidFill>
                <a:effectLst/>
                <a:latin typeface="Google Sans"/>
              </a:rPr>
              <a:t> </a:t>
            </a:r>
            <a:r>
              <a:rPr lang="en-GB" b="0" i="0" dirty="0">
                <a:solidFill>
                  <a:srgbClr val="333333"/>
                </a:solidFill>
                <a:effectLst/>
                <a:latin typeface="robotoregular"/>
              </a:rPr>
              <a:t>”</a:t>
            </a:r>
          </a:p>
          <a:p>
            <a:r>
              <a:rPr lang="en-GB" b="0" i="0" dirty="0">
                <a:solidFill>
                  <a:srgbClr val="333333"/>
                </a:solidFill>
                <a:effectLst/>
                <a:latin typeface="robotoregular"/>
              </a:rPr>
              <a:t>“</a:t>
            </a:r>
            <a:r>
              <a:rPr lang="en-GB" b="0" i="0" dirty="0">
                <a:solidFill>
                  <a:srgbClr val="000000"/>
                </a:solidFill>
                <a:effectLst/>
                <a:latin typeface="lato" panose="020F0502020204030204" pitchFamily="34" charset="0"/>
              </a:rPr>
              <a:t>Fair fa’ your honest, sonsie face,</a:t>
            </a:r>
            <a:br>
              <a:rPr lang="en-GB" dirty="0"/>
            </a:br>
            <a:r>
              <a:rPr lang="en-GB" b="0" i="0" dirty="0">
                <a:solidFill>
                  <a:srgbClr val="000000"/>
                </a:solidFill>
                <a:effectLst/>
                <a:latin typeface="lato" panose="020F0502020204030204" pitchFamily="34" charset="0"/>
              </a:rPr>
              <a:t>Great Chieftain o’ the Puddin-race!</a:t>
            </a:r>
            <a:r>
              <a:rPr lang="en-GB" b="0" i="0" dirty="0">
                <a:solidFill>
                  <a:srgbClr val="333333"/>
                </a:solidFill>
                <a:effectLst/>
                <a:latin typeface="robotoregular"/>
              </a:rPr>
              <a:t>”</a:t>
            </a:r>
          </a:p>
          <a:p>
            <a:endParaRPr lang="en-GB" b="0" i="0" dirty="0">
              <a:solidFill>
                <a:srgbClr val="333333"/>
              </a:solidFill>
              <a:effectLst/>
              <a:latin typeface="robotoregular"/>
            </a:endParaRPr>
          </a:p>
          <a:p>
            <a:r>
              <a:rPr lang="en-GB" b="0" i="0" dirty="0">
                <a:solidFill>
                  <a:srgbClr val="333333"/>
                </a:solidFill>
                <a:effectLst/>
                <a:latin typeface="robotoregular"/>
              </a:rPr>
              <a:t>- Notice how for some, the missingness of words is not an issue – even if we do not know the quote, we can still guess/impute with a high degree of accuracy.</a:t>
            </a:r>
          </a:p>
          <a:p>
            <a:r>
              <a:rPr lang="en-GB" b="0" i="0" dirty="0">
                <a:solidFill>
                  <a:srgbClr val="333333"/>
                </a:solidFill>
                <a:effectLst/>
                <a:latin typeface="robotoregular"/>
              </a:rPr>
              <a:t>- With others, we need some clues – perhaps the name of the play? Or other hints (animals perhaps…)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robotoregular"/>
              </a:rPr>
              <a:t>- If the clues are strong enough, we can guess even with high number of words missing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robotoregular"/>
              </a:rPr>
              <a:t>- Yet if the clues are meaningless to us, and the words themselves appear to have no pattern to suggest what might be next – it becomes near impossible.</a:t>
            </a:r>
          </a:p>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6</a:t>
            </a:fld>
            <a:endParaRPr lang="en-GB"/>
          </a:p>
        </p:txBody>
      </p:sp>
    </p:spTree>
    <p:extLst>
      <p:ext uri="{BB962C8B-B14F-4D97-AF65-F5344CB8AC3E}">
        <p14:creationId xmlns:p14="http://schemas.microsoft.com/office/powerpoint/2010/main" val="2306224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Source: Enders (2022)</a:t>
            </a:r>
          </a:p>
        </p:txBody>
      </p:sp>
      <p:sp>
        <p:nvSpPr>
          <p:cNvPr id="4" name="Slide Number Placeholder 3"/>
          <p:cNvSpPr>
            <a:spLocks noGrp="1"/>
          </p:cNvSpPr>
          <p:nvPr>
            <p:ph type="sldNum" sz="quarter" idx="5"/>
          </p:nvPr>
        </p:nvSpPr>
        <p:spPr/>
        <p:txBody>
          <a:bodyPr/>
          <a:lstStyle/>
          <a:p>
            <a:fld id="{F7AFDFCD-E457-4614-8F42-2844FBFCBF05}" type="slidenum">
              <a:rPr lang="en-GB" smtClean="0"/>
              <a:t>8</a:t>
            </a:fld>
            <a:endParaRPr lang="en-GB"/>
          </a:p>
        </p:txBody>
      </p:sp>
    </p:spTree>
    <p:extLst>
      <p:ext uri="{BB962C8B-B14F-4D97-AF65-F5344CB8AC3E}">
        <p14:creationId xmlns:p14="http://schemas.microsoft.com/office/powerpoint/2010/main" val="741329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Data simulation modelled a missing (always) completely at random mechanism where missingness on Y (outcome) was independent of the data. Tables show the average parameter estimates for each method along with true values. Simulation estimates for SRI and FIML are stable even in conditions of small samples where up to 50% data is missing.</a:t>
            </a:r>
          </a:p>
        </p:txBody>
      </p:sp>
      <p:sp>
        <p:nvSpPr>
          <p:cNvPr id="4" name="Slide Number Placeholder 3"/>
          <p:cNvSpPr>
            <a:spLocks noGrp="1"/>
          </p:cNvSpPr>
          <p:nvPr>
            <p:ph type="sldNum" sz="quarter" idx="5"/>
          </p:nvPr>
        </p:nvSpPr>
        <p:spPr/>
        <p:txBody>
          <a:bodyPr/>
          <a:lstStyle/>
          <a:p>
            <a:fld id="{F7AFDFCD-E457-4614-8F42-2844FBFCBF05}" type="slidenum">
              <a:rPr lang="en-GB" smtClean="0"/>
              <a:t>9</a:t>
            </a:fld>
            <a:endParaRPr lang="en-GB"/>
          </a:p>
        </p:txBody>
      </p:sp>
    </p:spTree>
    <p:extLst>
      <p:ext uri="{BB962C8B-B14F-4D97-AF65-F5344CB8AC3E}">
        <p14:creationId xmlns:p14="http://schemas.microsoft.com/office/powerpoint/2010/main" val="3501105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Data simulation modelled a missing (always) completely at random mechanism where missingness on Y (outcome) was independent of the data. Tables show the average parameter estimates for each method along with true values. Simulation estimates for SRI and FIML are stable even in conditions of small samples where up to 50% data is missing.</a:t>
            </a:r>
          </a:p>
        </p:txBody>
      </p:sp>
      <p:sp>
        <p:nvSpPr>
          <p:cNvPr id="4" name="Slide Number Placeholder 3"/>
          <p:cNvSpPr>
            <a:spLocks noGrp="1"/>
          </p:cNvSpPr>
          <p:nvPr>
            <p:ph type="sldNum" sz="quarter" idx="5"/>
          </p:nvPr>
        </p:nvSpPr>
        <p:spPr/>
        <p:txBody>
          <a:bodyPr/>
          <a:lstStyle/>
          <a:p>
            <a:fld id="{F7AFDFCD-E457-4614-8F42-2844FBFCBF05}" type="slidenum">
              <a:rPr lang="en-GB" smtClean="0"/>
              <a:t>10</a:t>
            </a:fld>
            <a:endParaRPr lang="en-GB"/>
          </a:p>
        </p:txBody>
      </p:sp>
    </p:spTree>
    <p:extLst>
      <p:ext uri="{BB962C8B-B14F-4D97-AF65-F5344CB8AC3E}">
        <p14:creationId xmlns:p14="http://schemas.microsoft.com/office/powerpoint/2010/main" val="40299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models a missing (always) at random. Here the probability of a missing Y score increased as the value of X decreased (e.g., depression scores were more likely to be missing for participants with low perceived control over their pain). Please note that whilst stochastic regression provides equivalent estimates to FIML, its standard errors and significance tests are untrustworthy without corrective procedures like bootstrap.</a:t>
            </a:r>
          </a:p>
        </p:txBody>
      </p:sp>
      <p:sp>
        <p:nvSpPr>
          <p:cNvPr id="4" name="Slide Number Placeholder 3"/>
          <p:cNvSpPr>
            <a:spLocks noGrp="1"/>
          </p:cNvSpPr>
          <p:nvPr>
            <p:ph type="sldNum" sz="quarter" idx="5"/>
          </p:nvPr>
        </p:nvSpPr>
        <p:spPr/>
        <p:txBody>
          <a:bodyPr/>
          <a:lstStyle/>
          <a:p>
            <a:fld id="{F7AFDFCD-E457-4614-8F42-2844FBFCBF05}" type="slidenum">
              <a:rPr lang="en-GB" smtClean="0"/>
              <a:t>13</a:t>
            </a:fld>
            <a:endParaRPr lang="en-GB"/>
          </a:p>
        </p:txBody>
      </p:sp>
    </p:spTree>
    <p:extLst>
      <p:ext uri="{BB962C8B-B14F-4D97-AF65-F5344CB8AC3E}">
        <p14:creationId xmlns:p14="http://schemas.microsoft.com/office/powerpoint/2010/main" val="2210882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models a missing (always) at random. Here the probability of a missing Y score increased as the value of X decreased (e.g., depression scores were more likely to be missing for participants with low perceived control over their pain). Please note that whilst stochastic regression provides equivalent estimates to FIML, its standard errors and significance tests are untrustworthy without corrective procedures like bootstrap.</a:t>
            </a:r>
          </a:p>
        </p:txBody>
      </p:sp>
      <p:sp>
        <p:nvSpPr>
          <p:cNvPr id="4" name="Slide Number Placeholder 3"/>
          <p:cNvSpPr>
            <a:spLocks noGrp="1"/>
          </p:cNvSpPr>
          <p:nvPr>
            <p:ph type="sldNum" sz="quarter" idx="5"/>
          </p:nvPr>
        </p:nvSpPr>
        <p:spPr/>
        <p:txBody>
          <a:bodyPr/>
          <a:lstStyle/>
          <a:p>
            <a:fld id="{F7AFDFCD-E457-4614-8F42-2844FBFCBF05}" type="slidenum">
              <a:rPr lang="en-GB" smtClean="0"/>
              <a:t>14</a:t>
            </a:fld>
            <a:endParaRPr lang="en-GB"/>
          </a:p>
        </p:txBody>
      </p:sp>
    </p:spTree>
    <p:extLst>
      <p:ext uri="{BB962C8B-B14F-4D97-AF65-F5344CB8AC3E}">
        <p14:creationId xmlns:p14="http://schemas.microsoft.com/office/powerpoint/2010/main" val="2680694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modelled a missing (always) at random mechanism. Here the probability of a missing Y increased as the value of Y itself increased (e.g., depression scores were more likely to be missing for participants with high levels of depression). We will cover MNAR processes in more detail in session 2.</a:t>
            </a:r>
          </a:p>
        </p:txBody>
      </p:sp>
      <p:sp>
        <p:nvSpPr>
          <p:cNvPr id="4" name="Slide Number Placeholder 3"/>
          <p:cNvSpPr>
            <a:spLocks noGrp="1"/>
          </p:cNvSpPr>
          <p:nvPr>
            <p:ph type="sldNum" sz="quarter" idx="5"/>
          </p:nvPr>
        </p:nvSpPr>
        <p:spPr/>
        <p:txBody>
          <a:bodyPr/>
          <a:lstStyle/>
          <a:p>
            <a:fld id="{F7AFDFCD-E457-4614-8F42-2844FBFCBF05}" type="slidenum">
              <a:rPr lang="en-GB" smtClean="0"/>
              <a:t>17</a:t>
            </a:fld>
            <a:endParaRPr lang="en-GB"/>
          </a:p>
        </p:txBody>
      </p:sp>
    </p:spTree>
    <p:extLst>
      <p:ext uri="{BB962C8B-B14F-4D97-AF65-F5344CB8AC3E}">
        <p14:creationId xmlns:p14="http://schemas.microsoft.com/office/powerpoint/2010/main" val="3785522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F0146-1A85-9BB3-6934-1F8DD9F116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DC9CB59-3856-A4D2-E977-8036BB0973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94025D6-154A-E98B-7049-6DA54BBD4DB6}"/>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3F7604AF-787A-0759-C66B-E0D37F30338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76E496-E4E8-1AE7-96B7-70892A4C3116}"/>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901731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8ECB1-BECA-8F19-CA0C-DCC3D406A63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BD7853B-DF9F-8EC1-533C-B799FDF0AD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B2F042C-BA82-7C6B-7CB7-C01B7871A081}"/>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FEEF7745-0003-38D7-0CC9-627D27C50D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896368-D2A6-283B-8DD2-1F6050A48F52}"/>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583968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6F174B-6108-A640-DD9A-C8488460FF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C3F3D24-B515-13D1-6638-5CAA97C9E5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69F535-B95F-EF16-EA73-C047056F539F}"/>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50CF799C-8074-72D9-587A-F4425143837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41D841-E400-E074-5C8E-7C36EB67ED4C}"/>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7257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E04F5-93F1-4D70-ABCA-3CE73BBFCAF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252A4E5-202E-34B3-445F-E56EE23B40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31C2A2D-C6BB-0D56-45A1-BD6B99B0F7E0}"/>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7D97F6E0-FFB1-0DEC-3759-CAAC75877A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3524E9D-92B1-2F28-13E6-2DEBA2F9F2E0}"/>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473185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B0157-78B8-BCD4-5FFE-CEA0573C69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BD646CA-8381-0BAC-2BE1-A7A809B743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9B67BC-DAE8-5EA0-7D87-1503BE57667A}"/>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090BBF0F-D7EA-64D9-4496-A90D2DEC46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C75377F-992E-1822-4B9F-87F07821DAD7}"/>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727352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C2E13-22CC-2EBA-D00B-142C9E5B6E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5E49353-BBD5-3E95-9BC7-DA062EFEE6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5160FF7-F6DE-A1C4-0229-9D7D1C461A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192A4EE-A4BB-8F59-626E-8783EB3571E0}"/>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6" name="Footer Placeholder 5">
            <a:extLst>
              <a:ext uri="{FF2B5EF4-FFF2-40B4-BE49-F238E27FC236}">
                <a16:creationId xmlns:a16="http://schemas.microsoft.com/office/drawing/2014/main" id="{1C306B2B-4D95-E3A6-DEE2-BB3526F138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4BE0522-C10B-5FBE-87EB-13FE6B5EFFA5}"/>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505786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1C87C-7EE5-09E5-DC7B-7BFE2A1F942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5BE8CF9-99EF-A725-2BB4-CBA92AE744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7F37CE-4B86-712D-A2AA-317FD49BD5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7AB5E0B-5A55-A358-13C1-E774EEF28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CA62EE-BD6E-5F9F-509B-E4030F3891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14D19C4-3A04-BC1C-E670-865659F93806}"/>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8" name="Footer Placeholder 7">
            <a:extLst>
              <a:ext uri="{FF2B5EF4-FFF2-40B4-BE49-F238E27FC236}">
                <a16:creationId xmlns:a16="http://schemas.microsoft.com/office/drawing/2014/main" id="{B580CAF2-81AB-F322-6FA0-A5ED2FB0F48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4114845-421E-68EA-1D74-524BD38BCE6B}"/>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72681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CE32-4752-A4CE-7D6E-9D3F05AEC6B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D013877-6D2D-1C08-4E21-ED39464DAC12}"/>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4" name="Footer Placeholder 3">
            <a:extLst>
              <a:ext uri="{FF2B5EF4-FFF2-40B4-BE49-F238E27FC236}">
                <a16:creationId xmlns:a16="http://schemas.microsoft.com/office/drawing/2014/main" id="{FCE392AD-454E-4196-A4CB-5CA7973EAC5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BB652A5-51D6-B720-99C3-E98150FECBC8}"/>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64290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26FA7D-E9EE-02BD-7A36-B90ABECC3B21}"/>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3" name="Footer Placeholder 2">
            <a:extLst>
              <a:ext uri="{FF2B5EF4-FFF2-40B4-BE49-F238E27FC236}">
                <a16:creationId xmlns:a16="http://schemas.microsoft.com/office/drawing/2014/main" id="{5AE877FA-77F5-11C4-3B89-C8284B1CA99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9C87BCD-343E-5962-4296-8BD4C5A40A6D}"/>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28694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3D415-CD18-F6FE-6157-B47A6539F7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0D18433-6922-360D-FE66-C0AEDBA827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78FDCCF-205B-7582-2C93-42DFDE3163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239CEF-7820-465B-0C1D-C4E0E90CF6F1}"/>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6" name="Footer Placeholder 5">
            <a:extLst>
              <a:ext uri="{FF2B5EF4-FFF2-40B4-BE49-F238E27FC236}">
                <a16:creationId xmlns:a16="http://schemas.microsoft.com/office/drawing/2014/main" id="{7ADB9D33-D9AC-8638-C76F-C7D5A2706F6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7285A7E-6B2C-7990-E10A-FC3C9B4E6610}"/>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209832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69116-0677-37EE-8A5E-F7384C6FEB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9BE1B40-A747-40C2-1520-4D0CA74FDA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87CA6B2-AEB3-D42F-C413-8F666F763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0377AA-499A-E3D8-EC34-94A24B805591}"/>
              </a:ext>
            </a:extLst>
          </p:cNvPr>
          <p:cNvSpPr>
            <a:spLocks noGrp="1"/>
          </p:cNvSpPr>
          <p:nvPr>
            <p:ph type="dt" sz="half" idx="10"/>
          </p:nvPr>
        </p:nvSpPr>
        <p:spPr/>
        <p:txBody>
          <a:bodyPr/>
          <a:lstStyle/>
          <a:p>
            <a:fld id="{9252E4B6-EEC3-4AB0-A3C7-E6836F3A03EE}" type="datetimeFigureOut">
              <a:rPr lang="en-GB" smtClean="0"/>
              <a:t>02/11/2023</a:t>
            </a:fld>
            <a:endParaRPr lang="en-GB"/>
          </a:p>
        </p:txBody>
      </p:sp>
      <p:sp>
        <p:nvSpPr>
          <p:cNvPr id="6" name="Footer Placeholder 5">
            <a:extLst>
              <a:ext uri="{FF2B5EF4-FFF2-40B4-BE49-F238E27FC236}">
                <a16:creationId xmlns:a16="http://schemas.microsoft.com/office/drawing/2014/main" id="{BD4325C0-FEA6-E4F9-1ABC-EB5D1DDDCE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7612A2B-96B3-BE92-7E84-E6CE07A92852}"/>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4241343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5F69DB-25C4-B0C3-140C-C00164837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8CCC24F-062B-902F-3C42-38C2CC40EC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D7F91AD-6D93-E77B-F33A-B21F4C6E5F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52E4B6-EEC3-4AB0-A3C7-E6836F3A03EE}" type="datetimeFigureOut">
              <a:rPr lang="en-GB" smtClean="0"/>
              <a:t>02/11/2023</a:t>
            </a:fld>
            <a:endParaRPr lang="en-GB"/>
          </a:p>
        </p:txBody>
      </p:sp>
      <p:sp>
        <p:nvSpPr>
          <p:cNvPr id="5" name="Footer Placeholder 4">
            <a:extLst>
              <a:ext uri="{FF2B5EF4-FFF2-40B4-BE49-F238E27FC236}">
                <a16:creationId xmlns:a16="http://schemas.microsoft.com/office/drawing/2014/main" id="{C23A4A02-6C9C-CAA0-E73D-951F3EFD6D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A69AB1E-81AA-9D7D-F1CE-3D3585917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ED27F1-A1AE-4ADF-9997-1B991998B2A9}" type="slidenum">
              <a:rPr lang="en-GB" smtClean="0"/>
              <a:t>‹#›</a:t>
            </a:fld>
            <a:endParaRPr lang="en-GB"/>
          </a:p>
        </p:txBody>
      </p:sp>
    </p:spTree>
    <p:extLst>
      <p:ext uri="{BB962C8B-B14F-4D97-AF65-F5344CB8AC3E}">
        <p14:creationId xmlns:p14="http://schemas.microsoft.com/office/powerpoint/2010/main" val="441759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4.jpeg"/><Relationship Id="rId7" Type="http://schemas.openxmlformats.org/officeDocument/2006/relationships/diagramColors" Target="../diagrams/colors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5.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ust of a person&#10;&#10;Description automatically generated">
            <a:extLst>
              <a:ext uri="{FF2B5EF4-FFF2-40B4-BE49-F238E27FC236}">
                <a16:creationId xmlns:a16="http://schemas.microsoft.com/office/drawing/2014/main" id="{0D12B7FC-3984-9BFF-BFC1-553FE103CC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3606" y="0"/>
            <a:ext cx="5438394" cy="6858000"/>
          </a:xfrm>
          <a:prstGeom prst="rect">
            <a:avLst/>
          </a:prstGeom>
        </p:spPr>
      </p:pic>
      <p:sp>
        <p:nvSpPr>
          <p:cNvPr id="2" name="Title 1">
            <a:extLst>
              <a:ext uri="{FF2B5EF4-FFF2-40B4-BE49-F238E27FC236}">
                <a16:creationId xmlns:a16="http://schemas.microsoft.com/office/drawing/2014/main" id="{D8582C30-035A-B69C-DAFE-F85D2C841B4E}"/>
              </a:ext>
            </a:extLst>
          </p:cNvPr>
          <p:cNvSpPr>
            <a:spLocks noGrp="1"/>
          </p:cNvSpPr>
          <p:nvPr>
            <p:ph type="ctrTitle"/>
          </p:nvPr>
        </p:nvSpPr>
        <p:spPr>
          <a:xfrm>
            <a:off x="844731" y="848519"/>
            <a:ext cx="4968240" cy="2306637"/>
          </a:xfrm>
        </p:spPr>
        <p:txBody>
          <a:bodyPr/>
          <a:lstStyle/>
          <a:p>
            <a:r>
              <a:rPr lang="en-GB" dirty="0"/>
              <a:t>Much ado about nothing:</a:t>
            </a:r>
          </a:p>
        </p:txBody>
      </p:sp>
      <p:sp>
        <p:nvSpPr>
          <p:cNvPr id="3" name="Subtitle 2">
            <a:extLst>
              <a:ext uri="{FF2B5EF4-FFF2-40B4-BE49-F238E27FC236}">
                <a16:creationId xmlns:a16="http://schemas.microsoft.com/office/drawing/2014/main" id="{9EB7BE8A-C42A-F4AB-8E18-968536EAFE19}"/>
              </a:ext>
            </a:extLst>
          </p:cNvPr>
          <p:cNvSpPr>
            <a:spLocks noGrp="1"/>
          </p:cNvSpPr>
          <p:nvPr>
            <p:ph type="subTitle" idx="1"/>
          </p:nvPr>
        </p:nvSpPr>
        <p:spPr>
          <a:xfrm>
            <a:off x="1524000" y="3602038"/>
            <a:ext cx="3675017" cy="774019"/>
          </a:xfrm>
        </p:spPr>
        <p:txBody>
          <a:bodyPr/>
          <a:lstStyle/>
          <a:p>
            <a:r>
              <a:rPr lang="en-GB" dirty="0"/>
              <a:t>Missing data in research</a:t>
            </a:r>
          </a:p>
        </p:txBody>
      </p:sp>
      <p:sp>
        <p:nvSpPr>
          <p:cNvPr id="4" name="TextBox 3">
            <a:extLst>
              <a:ext uri="{FF2B5EF4-FFF2-40B4-BE49-F238E27FC236}">
                <a16:creationId xmlns:a16="http://schemas.microsoft.com/office/drawing/2014/main" id="{B9E09230-E1FB-850F-1AF4-DE55F93B6DD5}"/>
              </a:ext>
            </a:extLst>
          </p:cNvPr>
          <p:cNvSpPr txBox="1"/>
          <p:nvPr/>
        </p:nvSpPr>
        <p:spPr>
          <a:xfrm>
            <a:off x="1968657" y="4361274"/>
            <a:ext cx="3040428" cy="923330"/>
          </a:xfrm>
          <a:prstGeom prst="rect">
            <a:avLst/>
          </a:prstGeom>
          <a:noFill/>
        </p:spPr>
        <p:txBody>
          <a:bodyPr wrap="square" rtlCol="0">
            <a:spAutoFit/>
          </a:bodyPr>
          <a:lstStyle/>
          <a:p>
            <a:pPr algn="ctr"/>
            <a:r>
              <a:rPr lang="en-GB" dirty="0"/>
              <a:t>Rhys </a:t>
            </a:r>
            <a:r>
              <a:rPr lang="en-GB" dirty="0" err="1"/>
              <a:t>Maredudd</a:t>
            </a:r>
            <a:r>
              <a:rPr lang="en-GB" dirty="0"/>
              <a:t> Davies</a:t>
            </a:r>
          </a:p>
          <a:p>
            <a:pPr algn="ctr"/>
            <a:r>
              <a:rPr lang="en-GB" dirty="0"/>
              <a:t>CDCS training fellow</a:t>
            </a:r>
          </a:p>
          <a:p>
            <a:pPr algn="ctr"/>
            <a:r>
              <a:rPr lang="en-GB" dirty="0"/>
              <a:t>r.m.m.davies@sms.ed.ac.uk</a:t>
            </a:r>
          </a:p>
        </p:txBody>
      </p:sp>
      <p:sp>
        <p:nvSpPr>
          <p:cNvPr id="7" name="Rectangle 6">
            <a:extLst>
              <a:ext uri="{FF2B5EF4-FFF2-40B4-BE49-F238E27FC236}">
                <a16:creationId xmlns:a16="http://schemas.microsoft.com/office/drawing/2014/main" id="{45A882BB-5D86-4B71-16F4-141491DB69DB}"/>
              </a:ext>
            </a:extLst>
          </p:cNvPr>
          <p:cNvSpPr/>
          <p:nvPr/>
        </p:nvSpPr>
        <p:spPr>
          <a:xfrm>
            <a:off x="8660674" y="1149531"/>
            <a:ext cx="2155372" cy="352698"/>
          </a:xfrm>
          <a:prstGeom prst="rect">
            <a:avLst/>
          </a:prstGeom>
          <a:solidFill>
            <a:srgbClr val="091803"/>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descr="University of Edinburgh - Wikipedia">
            <a:extLst>
              <a:ext uri="{FF2B5EF4-FFF2-40B4-BE49-F238E27FC236}">
                <a16:creationId xmlns:a16="http://schemas.microsoft.com/office/drawing/2014/main" id="{E3C203C8-6C3E-4511-35EA-68DF3CF4E8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542" y="117080"/>
            <a:ext cx="1456377" cy="14628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F409484-2273-07CC-826B-5E286803EC14}"/>
              </a:ext>
            </a:extLst>
          </p:cNvPr>
          <p:cNvPicPr>
            <a:picLocks noChangeAspect="1"/>
          </p:cNvPicPr>
          <p:nvPr/>
        </p:nvPicPr>
        <p:blipFill>
          <a:blip r:embed="rId4"/>
          <a:stretch>
            <a:fillRect/>
          </a:stretch>
        </p:blipFill>
        <p:spPr>
          <a:xfrm>
            <a:off x="11181220" y="5847602"/>
            <a:ext cx="916643" cy="920252"/>
          </a:xfrm>
          <a:prstGeom prst="rect">
            <a:avLst/>
          </a:prstGeom>
        </p:spPr>
      </p:pic>
    </p:spTree>
    <p:extLst>
      <p:ext uri="{BB962C8B-B14F-4D97-AF65-F5344CB8AC3E}">
        <p14:creationId xmlns:p14="http://schemas.microsoft.com/office/powerpoint/2010/main" val="908974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MCAR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2171349911"/>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25.31</a:t>
                      </a:r>
                    </a:p>
                  </a:txBody>
                  <a:tcPr/>
                </a:tc>
                <a:tc>
                  <a:txBody>
                    <a:bodyPr/>
                    <a:lstStyle/>
                    <a:p>
                      <a:r>
                        <a:rPr lang="en-GB" b="1" dirty="0"/>
                        <a:t>20.06</a:t>
                      </a:r>
                    </a:p>
                  </a:txBody>
                  <a:tcPr/>
                </a:tc>
                <a:tc>
                  <a:txBody>
                    <a:bodyPr/>
                    <a:lstStyle/>
                    <a:p>
                      <a:r>
                        <a:rPr lang="en-GB" dirty="0"/>
                        <a:t>25.36</a:t>
                      </a:r>
                    </a:p>
                  </a:txBody>
                  <a:tcPr/>
                </a:tc>
                <a:tc>
                  <a:txBody>
                    <a:bodyPr/>
                    <a:lstStyle/>
                    <a:p>
                      <a:r>
                        <a:rPr lang="en-GB" dirty="0"/>
                        <a:t>25.31</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0" dirty="0"/>
                        <a:t>-.52</a:t>
                      </a:r>
                    </a:p>
                  </a:txBody>
                  <a:tcPr/>
                </a:tc>
                <a:tc>
                  <a:txBody>
                    <a:bodyPr/>
                    <a:lstStyle/>
                    <a:p>
                      <a:r>
                        <a:rPr lang="en-GB" b="1" dirty="0"/>
                        <a:t>-.25</a:t>
                      </a:r>
                    </a:p>
                  </a:txBody>
                  <a:tcPr/>
                </a:tc>
                <a:tc>
                  <a:txBody>
                    <a:bodyPr/>
                    <a:lstStyle/>
                    <a:p>
                      <a:r>
                        <a:rPr lang="en-GB" dirty="0"/>
                        <a:t>-.52</a:t>
                      </a:r>
                    </a:p>
                  </a:txBody>
                  <a:tcPr/>
                </a:tc>
                <a:tc>
                  <a:txBody>
                    <a:bodyPr/>
                    <a:lstStyle/>
                    <a:p>
                      <a:r>
                        <a:rPr lang="en-GB" dirty="0"/>
                        <a:t>-.52</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0" dirty="0"/>
                        <a:t>33.75</a:t>
                      </a:r>
                    </a:p>
                  </a:txBody>
                  <a:tcPr/>
                </a:tc>
                <a:tc>
                  <a:txBody>
                    <a:bodyPr/>
                    <a:lstStyle/>
                    <a:p>
                      <a:r>
                        <a:rPr lang="en-GB" b="1" dirty="0"/>
                        <a:t>18.30</a:t>
                      </a:r>
                    </a:p>
                  </a:txBody>
                  <a:tcPr/>
                </a:tc>
                <a:tc>
                  <a:txBody>
                    <a:bodyPr/>
                    <a:lstStyle/>
                    <a:p>
                      <a:r>
                        <a:rPr lang="en-GB" b="0" dirty="0"/>
                        <a:t>33.12</a:t>
                      </a:r>
                    </a:p>
                  </a:txBody>
                  <a:tcPr/>
                </a:tc>
                <a:tc>
                  <a:txBody>
                    <a:bodyPr/>
                    <a:lstStyle/>
                    <a:p>
                      <a:r>
                        <a:rPr lang="en-GB" b="0" dirty="0"/>
                        <a:t>32.39</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24.76</a:t>
                      </a:r>
                    </a:p>
                  </a:txBody>
                  <a:tcPr/>
                </a:tc>
                <a:tc>
                  <a:txBody>
                    <a:bodyPr/>
                    <a:lstStyle/>
                    <a:p>
                      <a:r>
                        <a:rPr lang="en-GB" dirty="0"/>
                        <a:t>24.76</a:t>
                      </a:r>
                    </a:p>
                  </a:txBody>
                  <a:tcPr/>
                </a:tc>
                <a:tc>
                  <a:txBody>
                    <a:bodyPr/>
                    <a:lstStyle/>
                    <a:p>
                      <a:r>
                        <a:rPr lang="en-GB" dirty="0"/>
                        <a:t>24.80</a:t>
                      </a:r>
                    </a:p>
                  </a:txBody>
                  <a:tcPr/>
                </a:tc>
                <a:tc>
                  <a:txBody>
                    <a:bodyPr/>
                    <a:lstStyle/>
                    <a:p>
                      <a:r>
                        <a:rPr lang="en-GB" dirty="0"/>
                        <a:t>24.82</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dirty="0"/>
                        <a:t>20.77</a:t>
                      </a:r>
                    </a:p>
                  </a:txBody>
                  <a:tcPr/>
                </a:tc>
                <a:tc>
                  <a:txBody>
                    <a:bodyPr/>
                    <a:lstStyle/>
                    <a:p>
                      <a:r>
                        <a:rPr lang="en-GB" b="0" dirty="0"/>
                        <a:t>22.92</a:t>
                      </a:r>
                    </a:p>
                  </a:txBody>
                  <a:tcPr/>
                </a:tc>
                <a:tc>
                  <a:txBody>
                    <a:bodyPr/>
                    <a:lstStyle/>
                    <a:p>
                      <a:r>
                        <a:rPr lang="en-GB" dirty="0"/>
                        <a:t>20.56</a:t>
                      </a:r>
                    </a:p>
                  </a:txBody>
                  <a:tcPr/>
                </a:tc>
                <a:tc>
                  <a:txBody>
                    <a:bodyPr/>
                    <a:lstStyle/>
                    <a:p>
                      <a:r>
                        <a:rPr lang="en-GB" dirty="0"/>
                        <a:t>20.19</a:t>
                      </a:r>
                    </a:p>
                  </a:txBody>
                  <a:tcPr/>
                </a:tc>
                <a:extLst>
                  <a:ext uri="{0D108BD9-81ED-4DB2-BD59-A6C34878D82A}">
                    <a16:rowId xmlns:a16="http://schemas.microsoft.com/office/drawing/2014/main" val="2967984882"/>
                  </a:ext>
                </a:extLst>
              </a:tr>
            </a:tbl>
          </a:graphicData>
        </a:graphic>
      </p:graphicFrame>
      <p:sp>
        <p:nvSpPr>
          <p:cNvPr id="6" name="TextBox 5">
            <a:extLst>
              <a:ext uri="{FF2B5EF4-FFF2-40B4-BE49-F238E27FC236}">
                <a16:creationId xmlns:a16="http://schemas.microsoft.com/office/drawing/2014/main" id="{48D5828A-21D5-5543-98EF-3B8C8E8E3096}"/>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2004194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MCAR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p:txBody>
      </p:sp>
    </p:spTree>
    <p:extLst>
      <p:ext uri="{BB962C8B-B14F-4D97-AF65-F5344CB8AC3E}">
        <p14:creationId xmlns:p14="http://schemas.microsoft.com/office/powerpoint/2010/main" val="1267587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a:extLst>
              <a:ext uri="{FF2B5EF4-FFF2-40B4-BE49-F238E27FC236}">
                <a16:creationId xmlns:a16="http://schemas.microsoft.com/office/drawing/2014/main" id="{924D84CD-5280-4B52-B96E-8EDAA2B20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6BC8DD5A-2177-6753-E2F9-C07A00190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1" cy="1696413"/>
          </a:xfrm>
          <a:prstGeom prst="rect">
            <a:avLst/>
          </a:prstGeom>
          <a:ln>
            <a:noFill/>
          </a:ln>
          <a:effectLst>
            <a:outerShdw blurRad="304800" dist="114300" dir="5460000" sx="92000" sy="92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1142901" y="274104"/>
            <a:ext cx="9906199" cy="1157242"/>
          </a:xfrm>
        </p:spPr>
        <p:txBody>
          <a:bodyPr>
            <a:normAutofit/>
          </a:bodyPr>
          <a:lstStyle/>
          <a:p>
            <a:pPr algn="ctr"/>
            <a:r>
              <a:rPr lang="en-GB" sz="3700"/>
              <a:t>Missing data option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2503076" y="2122098"/>
            <a:ext cx="6180758" cy="641268"/>
          </a:xfrm>
        </p:spPr>
        <p:txBody>
          <a:bodyPr/>
          <a:lstStyle/>
          <a:p>
            <a:pPr marL="0" indent="0" defTabSz="621792">
              <a:spcBef>
                <a:spcPts val="680"/>
              </a:spcBef>
              <a:buNone/>
            </a:pPr>
            <a:r>
              <a:rPr lang="en-GB" sz="1904" kern="1200" dirty="0">
                <a:solidFill>
                  <a:schemeClr val="tx1"/>
                </a:solidFill>
                <a:latin typeface="+mn-lt"/>
                <a:ea typeface="+mn-ea"/>
                <a:cs typeface="+mn-cs"/>
              </a:rPr>
              <a:t>MAR data effect</a:t>
            </a:r>
            <a:endParaRPr lang="en-GB" dirty="0"/>
          </a:p>
        </p:txBody>
      </p:sp>
      <p:sp>
        <p:nvSpPr>
          <p:cNvPr id="8" name="TextBox 7">
            <a:extLst>
              <a:ext uri="{FF2B5EF4-FFF2-40B4-BE49-F238E27FC236}">
                <a16:creationId xmlns:a16="http://schemas.microsoft.com/office/drawing/2014/main" id="{0ED03ED3-0ED9-3BD3-E541-BF70FB70DE1D}"/>
              </a:ext>
            </a:extLst>
          </p:cNvPr>
          <p:cNvSpPr txBox="1"/>
          <p:nvPr/>
        </p:nvSpPr>
        <p:spPr>
          <a:xfrm>
            <a:off x="2210835" y="2855260"/>
            <a:ext cx="1457108" cy="469103"/>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List-wise deletion/ pair-wise deletion</a:t>
            </a:r>
            <a:endParaRPr lang="en-GB"/>
          </a:p>
        </p:txBody>
      </p:sp>
      <p:sp>
        <p:nvSpPr>
          <p:cNvPr id="9" name="TextBox 8">
            <a:extLst>
              <a:ext uri="{FF2B5EF4-FFF2-40B4-BE49-F238E27FC236}">
                <a16:creationId xmlns:a16="http://schemas.microsoft.com/office/drawing/2014/main" id="{6EDCBB09-002B-EDD5-4BEF-AFEC4942A555}"/>
              </a:ext>
            </a:extLst>
          </p:cNvPr>
          <p:cNvSpPr txBox="1"/>
          <p:nvPr/>
        </p:nvSpPr>
        <p:spPr>
          <a:xfrm>
            <a:off x="4408104" y="2855260"/>
            <a:ext cx="1261825"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Arithmetic Mean imputation (AMI)</a:t>
            </a:r>
            <a:endParaRPr lang="en-GB"/>
          </a:p>
        </p:txBody>
      </p:sp>
      <p:sp>
        <p:nvSpPr>
          <p:cNvPr id="10" name="TextBox 9">
            <a:extLst>
              <a:ext uri="{FF2B5EF4-FFF2-40B4-BE49-F238E27FC236}">
                <a16:creationId xmlns:a16="http://schemas.microsoft.com/office/drawing/2014/main" id="{77451225-8A62-C89C-C081-0C1E7F1B9412}"/>
              </a:ext>
            </a:extLst>
          </p:cNvPr>
          <p:cNvSpPr txBox="1"/>
          <p:nvPr/>
        </p:nvSpPr>
        <p:spPr>
          <a:xfrm>
            <a:off x="6294013" y="2855260"/>
            <a:ext cx="1502172"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Stochastic Regression imputation (SRI)</a:t>
            </a:r>
            <a:endParaRPr lang="en-GB"/>
          </a:p>
        </p:txBody>
      </p:sp>
      <p:sp>
        <p:nvSpPr>
          <p:cNvPr id="11" name="TextBox 10">
            <a:extLst>
              <a:ext uri="{FF2B5EF4-FFF2-40B4-BE49-F238E27FC236}">
                <a16:creationId xmlns:a16="http://schemas.microsoft.com/office/drawing/2014/main" id="{AACCE22E-C0F6-2E16-BEA0-089349E1FEE0}"/>
              </a:ext>
            </a:extLst>
          </p:cNvPr>
          <p:cNvSpPr txBox="1"/>
          <p:nvPr/>
        </p:nvSpPr>
        <p:spPr>
          <a:xfrm>
            <a:off x="8413443" y="2792380"/>
            <a:ext cx="1618248"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Full information maximum likelihood (FIML) imputation</a:t>
            </a:r>
            <a:endParaRPr lang="en-GB"/>
          </a:p>
        </p:txBody>
      </p:sp>
      <p:sp>
        <p:nvSpPr>
          <p:cNvPr id="12" name="TextBox 11">
            <a:extLst>
              <a:ext uri="{FF2B5EF4-FFF2-40B4-BE49-F238E27FC236}">
                <a16:creationId xmlns:a16="http://schemas.microsoft.com/office/drawing/2014/main" id="{159A95CE-3BD0-85E2-183F-98C1814E0374}"/>
              </a:ext>
            </a:extLst>
          </p:cNvPr>
          <p:cNvSpPr txBox="1"/>
          <p:nvPr/>
        </p:nvSpPr>
        <p:spPr>
          <a:xfrm>
            <a:off x="1995069" y="3387314"/>
            <a:ext cx="1761639" cy="2318455"/>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this will have a biasing effect on means, variances and covariances of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It will also bias the regression effects of X onto Y.</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And it can still drastically reduce your sample size</a:t>
            </a:r>
            <a:endParaRPr lang="en-GB"/>
          </a:p>
        </p:txBody>
      </p:sp>
      <p:sp>
        <p:nvSpPr>
          <p:cNvPr id="13" name="TextBox 12">
            <a:extLst>
              <a:ext uri="{FF2B5EF4-FFF2-40B4-BE49-F238E27FC236}">
                <a16:creationId xmlns:a16="http://schemas.microsoft.com/office/drawing/2014/main" id="{77CEFF60-FB64-45BB-C005-F6ACA71888A9}"/>
              </a:ext>
            </a:extLst>
          </p:cNvPr>
          <p:cNvSpPr txBox="1"/>
          <p:nvPr/>
        </p:nvSpPr>
        <p:spPr>
          <a:xfrm>
            <a:off x="3913751" y="3433648"/>
            <a:ext cx="1965116" cy="2318455"/>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AMI will again have little effect on biasing your mean values. </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However, it will drastically bias your variance, covariance,  and regression outputs. </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So regardless of MCAR or MAR, AMI is generally a bad option.</a:t>
            </a:r>
            <a:endParaRPr lang="en-GB"/>
          </a:p>
        </p:txBody>
      </p:sp>
      <p:sp>
        <p:nvSpPr>
          <p:cNvPr id="14" name="TextBox 13">
            <a:extLst>
              <a:ext uri="{FF2B5EF4-FFF2-40B4-BE49-F238E27FC236}">
                <a16:creationId xmlns:a16="http://schemas.microsoft.com/office/drawing/2014/main" id="{D7FF3F41-86D7-3389-4F01-18E743487A6C}"/>
              </a:ext>
            </a:extLst>
          </p:cNvPr>
          <p:cNvSpPr txBox="1"/>
          <p:nvPr/>
        </p:nvSpPr>
        <p:spPr>
          <a:xfrm>
            <a:off x="6176570" y="3295420"/>
            <a:ext cx="2015642" cy="2506840"/>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using SRI will have little effect on biasing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use, you need to ensure that the assumptions of SRI are met, and that the proportion of missing data is appropriate.</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Regardless of MCAR or MAR, SRI options are a solid bet.</a:t>
            </a:r>
            <a:endParaRPr lang="en-GB"/>
          </a:p>
        </p:txBody>
      </p:sp>
      <p:sp>
        <p:nvSpPr>
          <p:cNvPr id="15" name="TextBox 14">
            <a:extLst>
              <a:ext uri="{FF2B5EF4-FFF2-40B4-BE49-F238E27FC236}">
                <a16:creationId xmlns:a16="http://schemas.microsoft.com/office/drawing/2014/main" id="{CB8F4774-CF18-88D6-E541-AA19D139B608}"/>
              </a:ext>
            </a:extLst>
          </p:cNvPr>
          <p:cNvSpPr txBox="1"/>
          <p:nvPr/>
        </p:nvSpPr>
        <p:spPr>
          <a:xfrm>
            <a:off x="8342429" y="3387314"/>
            <a:ext cx="1854502" cy="2860783"/>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using FIML will have little effect on biasing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use, you need to ensure that the assumptions of FIML are met, and that the proportion of missing data is appropriate.</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Regardless of MCAR or MAR, SRI options are a solid bet.</a:t>
            </a:r>
          </a:p>
          <a:p>
            <a:pPr marL="285750" indent="-285750">
              <a:spcAft>
                <a:spcPts val="600"/>
              </a:spcAft>
              <a:buFont typeface="Arial" panose="020B0604020202020204" pitchFamily="34" charset="0"/>
              <a:buChar char="•"/>
            </a:pPr>
            <a:endParaRPr lang="en-GB"/>
          </a:p>
        </p:txBody>
      </p:sp>
    </p:spTree>
    <p:extLst>
      <p:ext uri="{BB962C8B-B14F-4D97-AF65-F5344CB8AC3E}">
        <p14:creationId xmlns:p14="http://schemas.microsoft.com/office/powerpoint/2010/main" val="2856706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354320899"/>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b="0" dirty="0"/>
                        <a:t>20.51</a:t>
                      </a:r>
                    </a:p>
                  </a:txBody>
                  <a:tcPr/>
                </a:tc>
                <a:tc>
                  <a:txBody>
                    <a:bodyPr/>
                    <a:lstStyle/>
                    <a:p>
                      <a:r>
                        <a:rPr lang="en-GB" dirty="0"/>
                        <a:t>19.99</a:t>
                      </a:r>
                    </a:p>
                  </a:txBody>
                  <a:tcPr/>
                </a:tc>
                <a:tc>
                  <a:txBody>
                    <a:bodyPr/>
                    <a:lstStyle/>
                    <a:p>
                      <a:r>
                        <a:rPr lang="en-GB" dirty="0"/>
                        <a:t>19.99</a:t>
                      </a:r>
                    </a:p>
                  </a:txBody>
                  <a:tcPr/>
                </a:tc>
                <a:tc>
                  <a:txBody>
                    <a:bodyPr/>
                    <a:lstStyle/>
                    <a:p>
                      <a:r>
                        <a:rPr lang="en-GB" dirty="0"/>
                        <a:t>19.99</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b="1" dirty="0"/>
                        <a:t>13.74</a:t>
                      </a:r>
                    </a:p>
                  </a:txBody>
                  <a:tcPr/>
                </a:tc>
                <a:tc>
                  <a:txBody>
                    <a:bodyPr/>
                    <a:lstStyle/>
                    <a:p>
                      <a:r>
                        <a:rPr lang="en-GB" b="1" dirty="0"/>
                        <a:t>13.74</a:t>
                      </a:r>
                    </a:p>
                  </a:txBody>
                  <a:tcPr/>
                </a:tc>
                <a:tc>
                  <a:txBody>
                    <a:bodyPr/>
                    <a:lstStyle/>
                    <a:p>
                      <a:r>
                        <a:rPr lang="en-GB" dirty="0"/>
                        <a:t>15.02</a:t>
                      </a:r>
                    </a:p>
                  </a:txBody>
                  <a:tcPr/>
                </a:tc>
                <a:tc>
                  <a:txBody>
                    <a:bodyPr/>
                    <a:lstStyle/>
                    <a:p>
                      <a:r>
                        <a:rPr lang="en-GB" dirty="0"/>
                        <a:t>15.01</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b="1" dirty="0"/>
                        <a:t>18.64</a:t>
                      </a:r>
                    </a:p>
                  </a:txBody>
                  <a:tcPr/>
                </a:tc>
                <a:tc>
                  <a:txBody>
                    <a:bodyPr/>
                    <a:lstStyle/>
                    <a:p>
                      <a:r>
                        <a:rPr lang="en-GB" dirty="0"/>
                        <a:t>25.11</a:t>
                      </a:r>
                    </a:p>
                  </a:txBody>
                  <a:tcPr/>
                </a:tc>
                <a:tc>
                  <a:txBody>
                    <a:bodyPr/>
                    <a:lstStyle/>
                    <a:p>
                      <a:r>
                        <a:rPr lang="en-GB" dirty="0"/>
                        <a:t>25.11</a:t>
                      </a:r>
                    </a:p>
                  </a:txBody>
                  <a:tcPr/>
                </a:tc>
                <a:tc>
                  <a:txBody>
                    <a:bodyPr/>
                    <a:lstStyle/>
                    <a:p>
                      <a:r>
                        <a:rPr lang="en-GB" dirty="0"/>
                        <a:t>24.86</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0" dirty="0"/>
                        <a:t>38.44</a:t>
                      </a:r>
                    </a:p>
                  </a:txBody>
                  <a:tcPr/>
                </a:tc>
                <a:tc>
                  <a:txBody>
                    <a:bodyPr/>
                    <a:lstStyle/>
                    <a:p>
                      <a:r>
                        <a:rPr lang="en-GB" b="1" dirty="0"/>
                        <a:t>19.03</a:t>
                      </a:r>
                    </a:p>
                  </a:txBody>
                  <a:tcPr/>
                </a:tc>
                <a:tc>
                  <a:txBody>
                    <a:bodyPr/>
                    <a:lstStyle/>
                    <a:p>
                      <a:r>
                        <a:rPr lang="en-GB" b="0" dirty="0"/>
                        <a:t>40.05</a:t>
                      </a:r>
                    </a:p>
                  </a:txBody>
                  <a:tcPr/>
                </a:tc>
                <a:tc>
                  <a:txBody>
                    <a:bodyPr/>
                    <a:lstStyle/>
                    <a:p>
                      <a:r>
                        <a:rPr lang="en-GB" b="0" dirty="0"/>
                        <a:t>39.97</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1" dirty="0"/>
                        <a:t>-.35</a:t>
                      </a:r>
                    </a:p>
                  </a:txBody>
                  <a:tcPr/>
                </a:tc>
                <a:tc>
                  <a:txBody>
                    <a:bodyPr/>
                    <a:lstStyle/>
                    <a:p>
                      <a:r>
                        <a:rPr lang="en-GB" b="1" dirty="0"/>
                        <a:t>-.21</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1305512881"/>
                  </a:ext>
                </a:extLst>
              </a:tr>
            </a:tbl>
          </a:graphicData>
        </a:graphic>
      </p:graphicFrame>
      <p:sp>
        <p:nvSpPr>
          <p:cNvPr id="5" name="TextBox 4">
            <a:extLst>
              <a:ext uri="{FF2B5EF4-FFF2-40B4-BE49-F238E27FC236}">
                <a16:creationId xmlns:a16="http://schemas.microsoft.com/office/drawing/2014/main" id="{3EB9E02A-34B9-6C20-56A5-ACC757A0098F}"/>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2425266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485699738"/>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25.09</a:t>
                      </a:r>
                    </a:p>
                  </a:txBody>
                  <a:tcPr/>
                </a:tc>
                <a:tc>
                  <a:txBody>
                    <a:bodyPr/>
                    <a:lstStyle/>
                    <a:p>
                      <a:r>
                        <a:rPr lang="en-GB" b="1" dirty="0"/>
                        <a:t>17.46</a:t>
                      </a:r>
                    </a:p>
                  </a:txBody>
                  <a:tcPr/>
                </a:tc>
                <a:tc>
                  <a:txBody>
                    <a:bodyPr/>
                    <a:lstStyle/>
                    <a:p>
                      <a:r>
                        <a:rPr lang="en-GB" dirty="0"/>
                        <a:t>25.10</a:t>
                      </a:r>
                    </a:p>
                  </a:txBody>
                  <a:tcPr/>
                </a:tc>
                <a:tc>
                  <a:txBody>
                    <a:bodyPr/>
                    <a:lstStyle/>
                    <a:p>
                      <a:r>
                        <a:rPr lang="en-GB" dirty="0"/>
                        <a:t>25.09</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0" dirty="0"/>
                        <a:t>-.50</a:t>
                      </a:r>
                    </a:p>
                  </a:txBody>
                  <a:tcPr/>
                </a:tc>
                <a:tc>
                  <a:txBody>
                    <a:bodyPr/>
                    <a:lstStyle/>
                    <a:p>
                      <a:r>
                        <a:rPr lang="en-GB" b="1" dirty="0"/>
                        <a:t>-.19</a:t>
                      </a:r>
                    </a:p>
                  </a:txBody>
                  <a:tcPr/>
                </a:tc>
                <a:tc>
                  <a:txBody>
                    <a:bodyPr/>
                    <a:lstStyle/>
                    <a:p>
                      <a:r>
                        <a:rPr lang="en-GB" dirty="0"/>
                        <a:t>-.50</a:t>
                      </a:r>
                    </a:p>
                  </a:txBody>
                  <a:tcPr/>
                </a:tc>
                <a:tc>
                  <a:txBody>
                    <a:bodyPr/>
                    <a:lstStyle/>
                    <a:p>
                      <a:r>
                        <a:rPr lang="en-GB" dirty="0"/>
                        <a:t>-.50</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0" dirty="0"/>
                        <a:t>33.76</a:t>
                      </a:r>
                    </a:p>
                  </a:txBody>
                  <a:tcPr/>
                </a:tc>
                <a:tc>
                  <a:txBody>
                    <a:bodyPr/>
                    <a:lstStyle/>
                    <a:p>
                      <a:r>
                        <a:rPr lang="en-GB" b="1" dirty="0"/>
                        <a:t>18.20</a:t>
                      </a:r>
                    </a:p>
                  </a:txBody>
                  <a:tcPr/>
                </a:tc>
                <a:tc>
                  <a:txBody>
                    <a:bodyPr/>
                    <a:lstStyle/>
                    <a:p>
                      <a:r>
                        <a:rPr lang="en-GB" b="0" dirty="0"/>
                        <a:t>32.98</a:t>
                      </a:r>
                    </a:p>
                  </a:txBody>
                  <a:tcPr/>
                </a:tc>
                <a:tc>
                  <a:txBody>
                    <a:bodyPr/>
                    <a:lstStyle/>
                    <a:p>
                      <a:r>
                        <a:rPr lang="en-GB" b="0" dirty="0"/>
                        <a:t>32.40</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25.89</a:t>
                      </a:r>
                    </a:p>
                  </a:txBody>
                  <a:tcPr/>
                </a:tc>
                <a:tc>
                  <a:txBody>
                    <a:bodyPr/>
                    <a:lstStyle/>
                    <a:p>
                      <a:r>
                        <a:rPr lang="en-GB" dirty="0"/>
                        <a:t>23.75</a:t>
                      </a:r>
                    </a:p>
                  </a:txBody>
                  <a:tcPr/>
                </a:tc>
                <a:tc>
                  <a:txBody>
                    <a:bodyPr/>
                    <a:lstStyle/>
                    <a:p>
                      <a:r>
                        <a:rPr lang="en-GB" dirty="0"/>
                        <a:t>24.79</a:t>
                      </a:r>
                    </a:p>
                  </a:txBody>
                  <a:tcPr/>
                </a:tc>
                <a:tc>
                  <a:txBody>
                    <a:bodyPr/>
                    <a:lstStyle/>
                    <a:p>
                      <a:r>
                        <a:rPr lang="en-GB" dirty="0"/>
                        <a:t>24.77</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b="1" dirty="0"/>
                        <a:t>-.25</a:t>
                      </a:r>
                    </a:p>
                  </a:txBody>
                  <a:tcPr/>
                </a:tc>
                <a:tc>
                  <a:txBody>
                    <a:bodyPr/>
                    <a:lstStyle/>
                    <a:p>
                      <a:r>
                        <a:rPr lang="en-GB" b="1" dirty="0"/>
                        <a:t>-.25</a:t>
                      </a:r>
                    </a:p>
                  </a:txBody>
                  <a:tcPr/>
                </a:tc>
                <a:tc>
                  <a:txBody>
                    <a:bodyPr/>
                    <a:lstStyle/>
                    <a:p>
                      <a:r>
                        <a:rPr lang="en-GB" dirty="0"/>
                        <a:t>-.32</a:t>
                      </a:r>
                    </a:p>
                  </a:txBody>
                  <a:tcPr/>
                </a:tc>
                <a:tc>
                  <a:txBody>
                    <a:bodyPr/>
                    <a:lstStyle/>
                    <a:p>
                      <a:r>
                        <a:rPr lang="en-GB" dirty="0"/>
                        <a:t>-.32</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b="1" dirty="0"/>
                        <a:t>16.32</a:t>
                      </a:r>
                    </a:p>
                  </a:txBody>
                  <a:tcPr/>
                </a:tc>
                <a:tc>
                  <a:txBody>
                    <a:bodyPr/>
                    <a:lstStyle/>
                    <a:p>
                      <a:r>
                        <a:rPr lang="en-GB" b="1" dirty="0"/>
                        <a:t>24.04</a:t>
                      </a:r>
                    </a:p>
                  </a:txBody>
                  <a:tcPr/>
                </a:tc>
                <a:tc>
                  <a:txBody>
                    <a:bodyPr/>
                    <a:lstStyle/>
                    <a:p>
                      <a:r>
                        <a:rPr lang="en-GB" dirty="0"/>
                        <a:t>20.79</a:t>
                      </a:r>
                    </a:p>
                  </a:txBody>
                  <a:tcPr/>
                </a:tc>
                <a:tc>
                  <a:txBody>
                    <a:bodyPr/>
                    <a:lstStyle/>
                    <a:p>
                      <a:r>
                        <a:rPr lang="en-GB" dirty="0"/>
                        <a:t>20.46</a:t>
                      </a:r>
                    </a:p>
                  </a:txBody>
                  <a:tcPr/>
                </a:tc>
                <a:extLst>
                  <a:ext uri="{0D108BD9-81ED-4DB2-BD59-A6C34878D82A}">
                    <a16:rowId xmlns:a16="http://schemas.microsoft.com/office/drawing/2014/main" val="2967984882"/>
                  </a:ext>
                </a:extLst>
              </a:tr>
            </a:tbl>
          </a:graphicData>
        </a:graphic>
      </p:graphicFrame>
      <p:sp>
        <p:nvSpPr>
          <p:cNvPr id="5" name="TextBox 4">
            <a:extLst>
              <a:ext uri="{FF2B5EF4-FFF2-40B4-BE49-F238E27FC236}">
                <a16:creationId xmlns:a16="http://schemas.microsoft.com/office/drawing/2014/main" id="{8E80B261-F4AC-2FCA-21A6-F86D55908C4C}"/>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4105198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a:p>
            <a:pPr marL="0" indent="0">
              <a:buNone/>
            </a:pPr>
            <a:endParaRPr lang="en-GB" dirty="0"/>
          </a:p>
        </p:txBody>
      </p:sp>
    </p:spTree>
    <p:extLst>
      <p:ext uri="{BB962C8B-B14F-4D97-AF65-F5344CB8AC3E}">
        <p14:creationId xmlns:p14="http://schemas.microsoft.com/office/powerpoint/2010/main" val="3795905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285649" y="270511"/>
            <a:ext cx="6286500" cy="1238249"/>
          </a:xfrm>
        </p:spPr>
        <p:txBody>
          <a:bodyPr anchor="ctr">
            <a:normAutofit/>
          </a:bodyPr>
          <a:lstStyle/>
          <a:p>
            <a:r>
              <a:rPr lang="en-GB" sz="3700" dirty="0"/>
              <a:t>MNAR missing data options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285649" y="1823163"/>
            <a:ext cx="6286499" cy="4720433"/>
          </a:xfrm>
        </p:spPr>
        <p:txBody>
          <a:bodyPr anchor="ctr">
            <a:normAutofit/>
          </a:bodyPr>
          <a:lstStyle/>
          <a:p>
            <a:r>
              <a:rPr lang="en-GB" sz="1800" dirty="0"/>
              <a:t>MNAR data effect – generally bad news. Most options will bias your data.</a:t>
            </a:r>
          </a:p>
          <a:p>
            <a:r>
              <a:rPr lang="en-GB" sz="1800" dirty="0"/>
              <a:t>However, MNAR can be become MAR with the inclusion of on additional variables (if they can theoretically and statistically help explain the pattern of missingness).</a:t>
            </a:r>
          </a:p>
          <a:p>
            <a:r>
              <a:rPr lang="en-GB" sz="1800" dirty="0"/>
              <a:t>We could probably dedicate an entire workshop to MNAR processes. But generally speaking; including too many predictors in the missingness model is less detrimental than ignoring an important determinant of missing data (Du et al., 2021; Gomer &amp; Yuan, 2021).</a:t>
            </a:r>
          </a:p>
          <a:p>
            <a:r>
              <a:rPr lang="en-GB" sz="1800" dirty="0"/>
              <a:t>Despite this, beware of overfitting! (and make sure to keep theoretical justification in mind to avoid spurious imputations).</a:t>
            </a:r>
          </a:p>
          <a:p>
            <a:r>
              <a:rPr lang="en-GB" sz="1800" dirty="0"/>
              <a:t>Ibrahim et al (2005) suggests adding regressors in a stepwise fashion to determining variables that can turn an MNAR to MAR.</a:t>
            </a:r>
          </a:p>
        </p:txBody>
      </p:sp>
      <p:pic>
        <p:nvPicPr>
          <p:cNvPr id="5" name="Picture 4" descr="Exclamation mark on a yellow background">
            <a:extLst>
              <a:ext uri="{FF2B5EF4-FFF2-40B4-BE49-F238E27FC236}">
                <a16:creationId xmlns:a16="http://schemas.microsoft.com/office/drawing/2014/main" id="{CDB1722B-8BCA-AC92-E7D1-204234A7714A}"/>
              </a:ext>
            </a:extLst>
          </p:cNvPr>
          <p:cNvPicPr>
            <a:picLocks noChangeAspect="1"/>
          </p:cNvPicPr>
          <p:nvPr/>
        </p:nvPicPr>
        <p:blipFill rotWithShape="1">
          <a:blip r:embed="rId2"/>
          <a:srcRect l="26951" r="14805"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959427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MNAR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3251646138"/>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dirty="0"/>
                        <a:t>20.00</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dirty="0"/>
                        <a:t>14.97</a:t>
                      </a:r>
                    </a:p>
                  </a:txBody>
                  <a:tcPr/>
                </a:tc>
                <a:tc>
                  <a:txBody>
                    <a:bodyPr/>
                    <a:lstStyle/>
                    <a:p>
                      <a:r>
                        <a:rPr lang="en-GB" dirty="0"/>
                        <a:t>14.97</a:t>
                      </a:r>
                    </a:p>
                  </a:txBody>
                  <a:tcPr/>
                </a:tc>
                <a:tc>
                  <a:txBody>
                    <a:bodyPr/>
                    <a:lstStyle/>
                    <a:p>
                      <a:r>
                        <a:rPr lang="en-GB" dirty="0"/>
                        <a:t>14.97</a:t>
                      </a:r>
                    </a:p>
                  </a:txBody>
                  <a:tcPr/>
                </a:tc>
                <a:tc>
                  <a:txBody>
                    <a:bodyPr/>
                    <a:lstStyle/>
                    <a:p>
                      <a:r>
                        <a:rPr lang="en-GB" dirty="0"/>
                        <a:t>14.97</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dirty="0"/>
                        <a:t>24.17</a:t>
                      </a:r>
                    </a:p>
                  </a:txBody>
                  <a:tcPr/>
                </a:tc>
                <a:tc>
                  <a:txBody>
                    <a:bodyPr/>
                    <a:lstStyle/>
                    <a:p>
                      <a:r>
                        <a:rPr lang="en-GB" dirty="0"/>
                        <a:t>25.19</a:t>
                      </a:r>
                    </a:p>
                  </a:txBody>
                  <a:tcPr/>
                </a:tc>
                <a:tc>
                  <a:txBody>
                    <a:bodyPr/>
                    <a:lstStyle/>
                    <a:p>
                      <a:r>
                        <a:rPr lang="en-GB" dirty="0"/>
                        <a:t>25.19</a:t>
                      </a:r>
                    </a:p>
                  </a:txBody>
                  <a:tcPr/>
                </a:tc>
                <a:tc>
                  <a:txBody>
                    <a:bodyPr/>
                    <a:lstStyle/>
                    <a:p>
                      <a:r>
                        <a:rPr lang="en-GB" dirty="0"/>
                        <a:t>24.94</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1" dirty="0"/>
                        <a:t>30.04</a:t>
                      </a:r>
                    </a:p>
                  </a:txBody>
                  <a:tcPr/>
                </a:tc>
                <a:tc>
                  <a:txBody>
                    <a:bodyPr/>
                    <a:lstStyle/>
                    <a:p>
                      <a:r>
                        <a:rPr lang="en-GB" b="1" dirty="0"/>
                        <a:t>14.93</a:t>
                      </a:r>
                    </a:p>
                  </a:txBody>
                  <a:tcPr/>
                </a:tc>
                <a:tc>
                  <a:txBody>
                    <a:bodyPr/>
                    <a:lstStyle/>
                    <a:p>
                      <a:r>
                        <a:rPr lang="en-GB" b="1" dirty="0"/>
                        <a:t>30.17</a:t>
                      </a:r>
                    </a:p>
                  </a:txBody>
                  <a:tcPr/>
                </a:tc>
                <a:tc>
                  <a:txBody>
                    <a:bodyPr/>
                    <a:lstStyle/>
                    <a:p>
                      <a:r>
                        <a:rPr lang="en-GB" b="1" dirty="0"/>
                        <a:t>29.71</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0" dirty="0"/>
                        <a:t>-.36</a:t>
                      </a:r>
                    </a:p>
                  </a:txBody>
                  <a:tcPr/>
                </a:tc>
                <a:tc>
                  <a:txBody>
                    <a:bodyPr/>
                    <a:lstStyle/>
                    <a:p>
                      <a:r>
                        <a:rPr lang="en-GB" b="1" dirty="0"/>
                        <a:t>-.25</a:t>
                      </a:r>
                    </a:p>
                  </a:txBody>
                  <a:tcPr/>
                </a:tc>
                <a:tc>
                  <a:txBody>
                    <a:bodyPr/>
                    <a:lstStyle/>
                    <a:p>
                      <a:r>
                        <a:rPr lang="en-GB" dirty="0"/>
                        <a:t>-.36</a:t>
                      </a:r>
                    </a:p>
                  </a:txBody>
                  <a:tcPr/>
                </a:tc>
                <a:tc>
                  <a:txBody>
                    <a:bodyPr/>
                    <a:lstStyle/>
                    <a:p>
                      <a:r>
                        <a:rPr lang="en-GB" dirty="0"/>
                        <a:t>-.36</a:t>
                      </a:r>
                    </a:p>
                  </a:txBody>
                  <a:tcPr/>
                </a:tc>
                <a:extLst>
                  <a:ext uri="{0D108BD9-81ED-4DB2-BD59-A6C34878D82A}">
                    <a16:rowId xmlns:a16="http://schemas.microsoft.com/office/drawing/2014/main" val="1305512881"/>
                  </a:ext>
                </a:extLst>
              </a:tr>
            </a:tbl>
          </a:graphicData>
        </a:graphic>
      </p:graphicFrame>
      <p:sp>
        <p:nvSpPr>
          <p:cNvPr id="6" name="TextBox 5">
            <a:extLst>
              <a:ext uri="{FF2B5EF4-FFF2-40B4-BE49-F238E27FC236}">
                <a16:creationId xmlns:a16="http://schemas.microsoft.com/office/drawing/2014/main" id="{EE17B54A-93F0-F053-A804-AD4986EF3A52}"/>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096003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MNAR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890225024"/>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22.97</a:t>
                      </a:r>
                    </a:p>
                  </a:txBody>
                  <a:tcPr/>
                </a:tc>
                <a:tc>
                  <a:txBody>
                    <a:bodyPr/>
                    <a:lstStyle/>
                    <a:p>
                      <a:r>
                        <a:rPr lang="en-GB" b="1" dirty="0"/>
                        <a:t>18.77</a:t>
                      </a:r>
                    </a:p>
                  </a:txBody>
                  <a:tcPr/>
                </a:tc>
                <a:tc>
                  <a:txBody>
                    <a:bodyPr/>
                    <a:lstStyle/>
                    <a:p>
                      <a:r>
                        <a:rPr lang="en-GB" dirty="0"/>
                        <a:t>23.00</a:t>
                      </a:r>
                    </a:p>
                  </a:txBody>
                  <a:tcPr/>
                </a:tc>
                <a:tc>
                  <a:txBody>
                    <a:bodyPr/>
                    <a:lstStyle/>
                    <a:p>
                      <a:r>
                        <a:rPr lang="en-GB" dirty="0"/>
                        <a:t>22.97</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1" dirty="0"/>
                        <a:t>-.40</a:t>
                      </a:r>
                    </a:p>
                  </a:txBody>
                  <a:tcPr/>
                </a:tc>
                <a:tc>
                  <a:txBody>
                    <a:bodyPr/>
                    <a:lstStyle/>
                    <a:p>
                      <a:r>
                        <a:rPr lang="en-GB" b="1" dirty="0"/>
                        <a:t>-.19</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1" dirty="0"/>
                        <a:t>26.23</a:t>
                      </a:r>
                    </a:p>
                  </a:txBody>
                  <a:tcPr/>
                </a:tc>
                <a:tc>
                  <a:txBody>
                    <a:bodyPr/>
                    <a:lstStyle/>
                    <a:p>
                      <a:r>
                        <a:rPr lang="en-GB" b="1" dirty="0"/>
                        <a:t>14.02</a:t>
                      </a:r>
                    </a:p>
                  </a:txBody>
                  <a:tcPr/>
                </a:tc>
                <a:tc>
                  <a:txBody>
                    <a:bodyPr/>
                    <a:lstStyle/>
                    <a:p>
                      <a:r>
                        <a:rPr lang="en-GB" b="1" dirty="0"/>
                        <a:t>25.67</a:t>
                      </a:r>
                    </a:p>
                  </a:txBody>
                  <a:tcPr/>
                </a:tc>
                <a:tc>
                  <a:txBody>
                    <a:bodyPr/>
                    <a:lstStyle/>
                    <a:p>
                      <a:r>
                        <a:rPr lang="en-GB" b="1" dirty="0"/>
                        <a:t>25.18</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24.80</a:t>
                      </a:r>
                    </a:p>
                  </a:txBody>
                  <a:tcPr/>
                </a:tc>
                <a:tc>
                  <a:txBody>
                    <a:bodyPr/>
                    <a:lstStyle/>
                    <a:p>
                      <a:r>
                        <a:rPr lang="en-GB" dirty="0"/>
                        <a:t>24.82</a:t>
                      </a:r>
                    </a:p>
                  </a:txBody>
                  <a:tcPr/>
                </a:tc>
                <a:tc>
                  <a:txBody>
                    <a:bodyPr/>
                    <a:lstStyle/>
                    <a:p>
                      <a:r>
                        <a:rPr lang="en-GB" dirty="0"/>
                        <a:t>25.03</a:t>
                      </a:r>
                    </a:p>
                  </a:txBody>
                  <a:tcPr/>
                </a:tc>
                <a:tc>
                  <a:txBody>
                    <a:bodyPr/>
                    <a:lstStyle/>
                    <a:p>
                      <a:r>
                        <a:rPr lang="en-GB" dirty="0"/>
                        <a:t>25.04</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-.34</a:t>
                      </a:r>
                    </a:p>
                  </a:txBody>
                  <a:tcPr/>
                </a:tc>
                <a:tc>
                  <a:txBody>
                    <a:bodyPr/>
                    <a:lstStyle/>
                    <a:p>
                      <a:r>
                        <a:rPr lang="en-GB" dirty="0"/>
                        <a:t>-.34</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dirty="0"/>
                        <a:t>21.14</a:t>
                      </a:r>
                    </a:p>
                  </a:txBody>
                  <a:tcPr/>
                </a:tc>
                <a:tc>
                  <a:txBody>
                    <a:bodyPr/>
                    <a:lstStyle/>
                    <a:p>
                      <a:r>
                        <a:rPr lang="en-GB" b="1" dirty="0"/>
                        <a:t>23.71</a:t>
                      </a:r>
                    </a:p>
                  </a:txBody>
                  <a:tcPr/>
                </a:tc>
                <a:tc>
                  <a:txBody>
                    <a:bodyPr/>
                    <a:lstStyle/>
                    <a:p>
                      <a:r>
                        <a:rPr lang="en-GB" dirty="0"/>
                        <a:t>21.55</a:t>
                      </a:r>
                    </a:p>
                  </a:txBody>
                  <a:tcPr/>
                </a:tc>
                <a:tc>
                  <a:txBody>
                    <a:bodyPr/>
                    <a:lstStyle/>
                    <a:p>
                      <a:r>
                        <a:rPr lang="en-GB" dirty="0"/>
                        <a:t>21.21</a:t>
                      </a:r>
                    </a:p>
                  </a:txBody>
                  <a:tcPr/>
                </a:tc>
                <a:extLst>
                  <a:ext uri="{0D108BD9-81ED-4DB2-BD59-A6C34878D82A}">
                    <a16:rowId xmlns:a16="http://schemas.microsoft.com/office/drawing/2014/main" val="2967984882"/>
                  </a:ext>
                </a:extLst>
              </a:tr>
            </a:tbl>
          </a:graphicData>
        </a:graphic>
      </p:graphicFrame>
      <p:sp>
        <p:nvSpPr>
          <p:cNvPr id="5" name="TextBox 4">
            <a:extLst>
              <a:ext uri="{FF2B5EF4-FFF2-40B4-BE49-F238E27FC236}">
                <a16:creationId xmlns:a16="http://schemas.microsoft.com/office/drawing/2014/main" id="{96935B13-01BE-8157-0C7A-5F8759D09D89}"/>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5144644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MNAR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a:p>
            <a:r>
              <a:rPr lang="en-GB" dirty="0"/>
              <a:t>Demonstrate how MNAR can be turned to MAR with auxiliary variables.</a:t>
            </a:r>
          </a:p>
          <a:p>
            <a:r>
              <a:rPr lang="en-GB" dirty="0"/>
              <a:t>Applying each form of missing data treatment (under new MAR condition).</a:t>
            </a:r>
          </a:p>
          <a:p>
            <a:r>
              <a:rPr lang="en-GB" dirty="0"/>
              <a:t>Visualising impact of each missing data treatment (under new MAR condition).</a:t>
            </a:r>
          </a:p>
          <a:p>
            <a:endParaRPr lang="en-GB" dirty="0"/>
          </a:p>
        </p:txBody>
      </p:sp>
    </p:spTree>
    <p:extLst>
      <p:ext uri="{BB962C8B-B14F-4D97-AF65-F5344CB8AC3E}">
        <p14:creationId xmlns:p14="http://schemas.microsoft.com/office/powerpoint/2010/main" val="421003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9F2003-A7B6-802D-4933-E482057D1F2B}"/>
              </a:ext>
            </a:extLst>
          </p:cNvPr>
          <p:cNvSpPr>
            <a:spLocks noGrp="1"/>
          </p:cNvSpPr>
          <p:nvPr>
            <p:ph type="title"/>
          </p:nvPr>
        </p:nvSpPr>
        <p:spPr>
          <a:xfrm>
            <a:off x="5297762" y="329184"/>
            <a:ext cx="6251110" cy="1783080"/>
          </a:xfrm>
        </p:spPr>
        <p:txBody>
          <a:bodyPr anchor="b">
            <a:normAutofit/>
          </a:bodyPr>
          <a:lstStyle/>
          <a:p>
            <a:r>
              <a:rPr lang="en-GB" sz="5400"/>
              <a:t>Course aims</a:t>
            </a:r>
          </a:p>
        </p:txBody>
      </p:sp>
      <p:pic>
        <p:nvPicPr>
          <p:cNvPr id="5" name="Picture 4" descr="Graph on document with pen">
            <a:extLst>
              <a:ext uri="{FF2B5EF4-FFF2-40B4-BE49-F238E27FC236}">
                <a16:creationId xmlns:a16="http://schemas.microsoft.com/office/drawing/2014/main" id="{BC36095E-6383-BAB9-7A4E-6241D02B65CD}"/>
              </a:ext>
            </a:extLst>
          </p:cNvPr>
          <p:cNvPicPr>
            <a:picLocks noChangeAspect="1"/>
          </p:cNvPicPr>
          <p:nvPr/>
        </p:nvPicPr>
        <p:blipFill rotWithShape="1">
          <a:blip r:embed="rId2"/>
          <a:srcRect l="34196" r="20473"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CABAB6-D23E-A495-EE25-6731E751CC91}"/>
              </a:ext>
            </a:extLst>
          </p:cNvPr>
          <p:cNvSpPr>
            <a:spLocks noGrp="1"/>
          </p:cNvSpPr>
          <p:nvPr>
            <p:ph idx="1"/>
          </p:nvPr>
        </p:nvSpPr>
        <p:spPr>
          <a:xfrm>
            <a:off x="5297761" y="2706624"/>
            <a:ext cx="6733129" cy="3483864"/>
          </a:xfrm>
        </p:spPr>
        <p:txBody>
          <a:bodyPr>
            <a:normAutofit/>
          </a:bodyPr>
          <a:lstStyle/>
          <a:p>
            <a:r>
              <a:rPr lang="en-GB" sz="2000" dirty="0"/>
              <a:t>To understand and identify the different types of missing data faced in research.</a:t>
            </a:r>
          </a:p>
          <a:p>
            <a:r>
              <a:rPr lang="en-GB" sz="2000" dirty="0"/>
              <a:t>To provide means of exploring our missing data.</a:t>
            </a:r>
          </a:p>
          <a:p>
            <a:pPr lvl="1"/>
            <a:r>
              <a:rPr lang="en-GB" sz="2000" dirty="0"/>
              <a:t>Visually, statistically and theoretically.</a:t>
            </a:r>
          </a:p>
          <a:p>
            <a:pPr marL="274638" lvl="1" indent="-274638"/>
            <a:r>
              <a:rPr lang="en-GB" sz="2000" dirty="0"/>
              <a:t>To understand how missing data can influence/bias  research.</a:t>
            </a:r>
          </a:p>
          <a:p>
            <a:pPr marL="0" lvl="1" indent="269875"/>
            <a:r>
              <a:rPr lang="en-GB" sz="2000" dirty="0"/>
              <a:t>To provide strategies of addressing our missing data.</a:t>
            </a:r>
          </a:p>
          <a:p>
            <a:pPr marL="0" lvl="1" indent="269875"/>
            <a:r>
              <a:rPr lang="en-GB" sz="2000" dirty="0"/>
              <a:t>How to report missing data.</a:t>
            </a:r>
          </a:p>
          <a:p>
            <a:pPr marL="0" lvl="1" indent="269875"/>
            <a:r>
              <a:rPr lang="en-GB" sz="2000" dirty="0"/>
              <a:t>To explore methods of how we can deliberately incorporate missing data into research designs. </a:t>
            </a:r>
          </a:p>
          <a:p>
            <a:pPr marL="0" lvl="1" indent="457200"/>
            <a:endParaRPr lang="en-GB" sz="2000" dirty="0"/>
          </a:p>
          <a:p>
            <a:endParaRPr lang="en-GB" sz="2000" dirty="0"/>
          </a:p>
        </p:txBody>
      </p:sp>
    </p:spTree>
    <p:extLst>
      <p:ext uri="{BB962C8B-B14F-4D97-AF65-F5344CB8AC3E}">
        <p14:creationId xmlns:p14="http://schemas.microsoft.com/office/powerpoint/2010/main" val="2277282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ABFD8E-39EB-9542-F45E-C6C9B6D21559}"/>
              </a:ext>
            </a:extLst>
          </p:cNvPr>
          <p:cNvSpPr>
            <a:spLocks noGrp="1"/>
          </p:cNvSpPr>
          <p:nvPr>
            <p:ph type="title"/>
          </p:nvPr>
        </p:nvSpPr>
        <p:spPr>
          <a:xfrm>
            <a:off x="1102368" y="1877492"/>
            <a:ext cx="4030132" cy="3215373"/>
          </a:xfrm>
        </p:spPr>
        <p:txBody>
          <a:bodyPr>
            <a:normAutofit/>
          </a:bodyPr>
          <a:lstStyle/>
          <a:p>
            <a:pPr algn="ctr"/>
            <a:r>
              <a:rPr lang="en-GB">
                <a:solidFill>
                  <a:schemeClr val="bg1"/>
                </a:solidFill>
              </a:rPr>
              <a:t>End of part 1</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3B27A52-24EF-1B4B-638D-B75CA1521677}"/>
              </a:ext>
            </a:extLst>
          </p:cNvPr>
          <p:cNvSpPr>
            <a:spLocks noGrp="1"/>
          </p:cNvSpPr>
          <p:nvPr>
            <p:ph idx="1"/>
          </p:nvPr>
        </p:nvSpPr>
        <p:spPr>
          <a:xfrm>
            <a:off x="6234868" y="1130846"/>
            <a:ext cx="5217173" cy="4351338"/>
          </a:xfrm>
        </p:spPr>
        <p:txBody>
          <a:bodyPr>
            <a:normAutofit/>
          </a:bodyPr>
          <a:lstStyle/>
          <a:p>
            <a:pPr marL="0" indent="0">
              <a:buNone/>
            </a:pPr>
            <a:r>
              <a:rPr lang="en-GB" dirty="0">
                <a:solidFill>
                  <a:schemeClr val="bg1"/>
                </a:solidFill>
              </a:rPr>
              <a:t>Next week: </a:t>
            </a:r>
          </a:p>
          <a:p>
            <a:r>
              <a:rPr lang="en-GB" dirty="0">
                <a:solidFill>
                  <a:schemeClr val="bg1"/>
                </a:solidFill>
              </a:rPr>
              <a:t>Using MICE for imputation</a:t>
            </a:r>
          </a:p>
          <a:p>
            <a:r>
              <a:rPr lang="en-GB" dirty="0">
                <a:solidFill>
                  <a:schemeClr val="bg1"/>
                </a:solidFill>
              </a:rPr>
              <a:t>Imputation quality control</a:t>
            </a:r>
          </a:p>
          <a:p>
            <a:r>
              <a:rPr lang="en-GB" dirty="0">
                <a:solidFill>
                  <a:schemeClr val="bg1"/>
                </a:solidFill>
              </a:rPr>
              <a:t>Reporting missing data</a:t>
            </a:r>
          </a:p>
          <a:p>
            <a:r>
              <a:rPr lang="en-GB" dirty="0">
                <a:solidFill>
                  <a:schemeClr val="bg1"/>
                </a:solidFill>
              </a:rPr>
              <a:t>Missing data opportunities</a:t>
            </a:r>
          </a:p>
          <a:p>
            <a:r>
              <a:rPr lang="en-GB" dirty="0">
                <a:solidFill>
                  <a:schemeClr val="bg1"/>
                </a:solidFill>
              </a:rPr>
              <a:t>Q+A</a:t>
            </a:r>
          </a:p>
          <a:p>
            <a:endParaRPr lang="en-GB" dirty="0">
              <a:solidFill>
                <a:schemeClr val="bg1"/>
              </a:solidFill>
            </a:endParaRPr>
          </a:p>
          <a:p>
            <a:endParaRPr lang="en-GB"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370704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ABFD8E-39EB-9542-F45E-C6C9B6D21559}"/>
              </a:ext>
            </a:extLst>
          </p:cNvPr>
          <p:cNvSpPr>
            <a:spLocks noGrp="1"/>
          </p:cNvSpPr>
          <p:nvPr>
            <p:ph type="title"/>
          </p:nvPr>
        </p:nvSpPr>
        <p:spPr>
          <a:xfrm>
            <a:off x="1102368" y="1877492"/>
            <a:ext cx="4030132" cy="3215373"/>
          </a:xfrm>
        </p:spPr>
        <p:txBody>
          <a:bodyPr>
            <a:normAutofit/>
          </a:bodyPr>
          <a:lstStyle/>
          <a:p>
            <a:pPr algn="ctr"/>
            <a:r>
              <a:rPr lang="en-GB">
                <a:solidFill>
                  <a:schemeClr val="bg1"/>
                </a:solidFill>
              </a:rPr>
              <a:t>Part 2</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3B27A52-24EF-1B4B-638D-B75CA1521677}"/>
              </a:ext>
            </a:extLst>
          </p:cNvPr>
          <p:cNvSpPr>
            <a:spLocks noGrp="1"/>
          </p:cNvSpPr>
          <p:nvPr>
            <p:ph idx="1"/>
          </p:nvPr>
        </p:nvSpPr>
        <p:spPr>
          <a:xfrm>
            <a:off x="6234868" y="1130846"/>
            <a:ext cx="5217173" cy="4351338"/>
          </a:xfrm>
        </p:spPr>
        <p:txBody>
          <a:bodyPr>
            <a:normAutofit/>
          </a:bodyPr>
          <a:lstStyle/>
          <a:p>
            <a:pPr marL="0" indent="0">
              <a:buNone/>
            </a:pPr>
            <a:r>
              <a:rPr lang="en-GB" dirty="0">
                <a:solidFill>
                  <a:schemeClr val="bg1"/>
                </a:solidFill>
              </a:rPr>
              <a:t>On the menu today: </a:t>
            </a:r>
          </a:p>
          <a:p>
            <a:r>
              <a:rPr lang="en-GB" dirty="0">
                <a:solidFill>
                  <a:schemeClr val="bg1"/>
                </a:solidFill>
              </a:rPr>
              <a:t>Using MICE for imputation</a:t>
            </a:r>
          </a:p>
          <a:p>
            <a:r>
              <a:rPr lang="en-GB" dirty="0">
                <a:solidFill>
                  <a:schemeClr val="bg1"/>
                </a:solidFill>
              </a:rPr>
              <a:t>Imputation quality control</a:t>
            </a:r>
          </a:p>
          <a:p>
            <a:r>
              <a:rPr lang="en-GB" dirty="0">
                <a:solidFill>
                  <a:schemeClr val="bg1"/>
                </a:solidFill>
              </a:rPr>
              <a:t>Reporting missing data</a:t>
            </a:r>
          </a:p>
          <a:p>
            <a:r>
              <a:rPr lang="en-GB" dirty="0">
                <a:solidFill>
                  <a:schemeClr val="bg1"/>
                </a:solidFill>
              </a:rPr>
              <a:t>Missing data opportunities</a:t>
            </a:r>
          </a:p>
          <a:p>
            <a:r>
              <a:rPr lang="en-GB" dirty="0">
                <a:solidFill>
                  <a:schemeClr val="bg1"/>
                </a:solidFill>
              </a:rPr>
              <a:t>Q+A</a:t>
            </a:r>
          </a:p>
          <a:p>
            <a:endParaRPr lang="en-GB" dirty="0">
              <a:solidFill>
                <a:schemeClr val="bg1"/>
              </a:solidFill>
            </a:endParaRPr>
          </a:p>
          <a:p>
            <a:endParaRPr lang="en-GB"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006388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5ABFE-7F8A-1B6A-701E-7E8BD41CE475}"/>
              </a:ext>
            </a:extLst>
          </p:cNvPr>
          <p:cNvSpPr>
            <a:spLocks noGrp="1"/>
          </p:cNvSpPr>
          <p:nvPr>
            <p:ph type="title"/>
          </p:nvPr>
        </p:nvSpPr>
        <p:spPr/>
        <p:txBody>
          <a:bodyPr/>
          <a:lstStyle/>
          <a:p>
            <a:r>
              <a:rPr lang="en-GB"/>
              <a:t>Imputation consideration</a:t>
            </a:r>
            <a:endParaRPr lang="en-GB" dirty="0"/>
          </a:p>
        </p:txBody>
      </p:sp>
      <p:graphicFrame>
        <p:nvGraphicFramePr>
          <p:cNvPr id="15" name="Content Placeholder 2">
            <a:extLst>
              <a:ext uri="{FF2B5EF4-FFF2-40B4-BE49-F238E27FC236}">
                <a16:creationId xmlns:a16="http://schemas.microsoft.com/office/drawing/2014/main" id="{348FC05C-6756-B0F7-3AB4-85A86B896C6B}"/>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98273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4D2CDC-CD9E-EC06-C47A-7B11CD615A7B}"/>
              </a:ext>
            </a:extLst>
          </p:cNvPr>
          <p:cNvSpPr>
            <a:spLocks noGrp="1"/>
          </p:cNvSpPr>
          <p:nvPr>
            <p:ph type="title"/>
          </p:nvPr>
        </p:nvSpPr>
        <p:spPr>
          <a:xfrm>
            <a:off x="4654296" y="329184"/>
            <a:ext cx="6894576" cy="1783080"/>
          </a:xfrm>
        </p:spPr>
        <p:txBody>
          <a:bodyPr anchor="b">
            <a:normAutofit/>
          </a:bodyPr>
          <a:lstStyle/>
          <a:p>
            <a:r>
              <a:rPr lang="en-GB" sz="5400"/>
              <a:t>Multiple Imputation Stages (Enders, 2022)</a:t>
            </a:r>
          </a:p>
        </p:txBody>
      </p:sp>
      <p:pic>
        <p:nvPicPr>
          <p:cNvPr id="5" name="Picture 4" descr="Zigzag indicator line">
            <a:extLst>
              <a:ext uri="{FF2B5EF4-FFF2-40B4-BE49-F238E27FC236}">
                <a16:creationId xmlns:a16="http://schemas.microsoft.com/office/drawing/2014/main" id="{387E1222-9DFC-944D-651B-40A777DEF276}"/>
              </a:ext>
            </a:extLst>
          </p:cNvPr>
          <p:cNvPicPr>
            <a:picLocks noChangeAspect="1"/>
          </p:cNvPicPr>
          <p:nvPr/>
        </p:nvPicPr>
        <p:blipFill rotWithShape="1">
          <a:blip r:embed="rId3"/>
          <a:srcRect l="27855" r="32701"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09945D8-1A82-26E8-F297-87D90B7A8429}"/>
              </a:ext>
            </a:extLst>
          </p:cNvPr>
          <p:cNvSpPr>
            <a:spLocks noGrp="1"/>
          </p:cNvSpPr>
          <p:nvPr>
            <p:ph idx="1"/>
          </p:nvPr>
        </p:nvSpPr>
        <p:spPr>
          <a:xfrm>
            <a:off x="4654296" y="2706624"/>
            <a:ext cx="6894576" cy="3483864"/>
          </a:xfrm>
        </p:spPr>
        <p:txBody>
          <a:bodyPr>
            <a:normAutofit/>
          </a:bodyPr>
          <a:lstStyle/>
          <a:p>
            <a:r>
              <a:rPr lang="en-GB" sz="2000"/>
              <a:t>Stage 1: Specify an imputation model, and deploy a Markov chain Monte Carlo (MCMC) algorithm that creates several copies of the data (I’m aware this all sounds very sci-fi and technical… thankfully software can do the fancy bits for us).</a:t>
            </a:r>
          </a:p>
          <a:p>
            <a:r>
              <a:rPr lang="en-GB" sz="2000"/>
              <a:t>Stage 2: Perform one or more analyses on the completed data sets, and get point estimates and standard errors for each set of imputations.</a:t>
            </a:r>
          </a:p>
          <a:p>
            <a:r>
              <a:rPr lang="en-GB" sz="2000"/>
              <a:t>The final step uses “Rubin’s rules” (Little &amp; Rubin, 2020; Rubin 1987) to combine estimates and standard errors into a single package of results.</a:t>
            </a:r>
          </a:p>
        </p:txBody>
      </p:sp>
    </p:spTree>
    <p:extLst>
      <p:ext uri="{BB962C8B-B14F-4D97-AF65-F5344CB8AC3E}">
        <p14:creationId xmlns:p14="http://schemas.microsoft.com/office/powerpoint/2010/main" val="21066105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0CAF2B-DF87-B0C1-B0DE-62AC2CAFA85B}"/>
              </a:ext>
            </a:extLst>
          </p:cNvPr>
          <p:cNvSpPr>
            <a:spLocks noGrp="1"/>
          </p:cNvSpPr>
          <p:nvPr>
            <p:ph type="title"/>
          </p:nvPr>
        </p:nvSpPr>
        <p:spPr>
          <a:xfrm>
            <a:off x="4553733" y="548464"/>
            <a:ext cx="6798541" cy="1675623"/>
          </a:xfrm>
        </p:spPr>
        <p:txBody>
          <a:bodyPr anchor="b">
            <a:normAutofit/>
          </a:bodyPr>
          <a:lstStyle/>
          <a:p>
            <a:r>
              <a:rPr lang="en-GB" sz="4000"/>
              <a:t>Details of multiple imputation</a:t>
            </a:r>
          </a:p>
        </p:txBody>
      </p:sp>
      <p:pic>
        <p:nvPicPr>
          <p:cNvPr id="5" name="Picture 4" descr="Financial graphs on a dark display">
            <a:extLst>
              <a:ext uri="{FF2B5EF4-FFF2-40B4-BE49-F238E27FC236}">
                <a16:creationId xmlns:a16="http://schemas.microsoft.com/office/drawing/2014/main" id="{A8B9DFA2-8A83-2552-2825-8D878414ECF2}"/>
              </a:ext>
            </a:extLst>
          </p:cNvPr>
          <p:cNvPicPr>
            <a:picLocks noChangeAspect="1"/>
          </p:cNvPicPr>
          <p:nvPr/>
        </p:nvPicPr>
        <p:blipFill rotWithShape="1">
          <a:blip r:embed="rId2"/>
          <a:srcRect l="27973" r="3378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2412292F-8B6E-267F-694C-31E0CFB36783}"/>
              </a:ext>
            </a:extLst>
          </p:cNvPr>
          <p:cNvSpPr>
            <a:spLocks noGrp="1"/>
          </p:cNvSpPr>
          <p:nvPr>
            <p:ph idx="1"/>
          </p:nvPr>
        </p:nvSpPr>
        <p:spPr>
          <a:xfrm>
            <a:off x="4553734" y="2409830"/>
            <a:ext cx="6798539" cy="3705217"/>
          </a:xfrm>
        </p:spPr>
        <p:txBody>
          <a:bodyPr>
            <a:normAutofit/>
          </a:bodyPr>
          <a:lstStyle/>
          <a:p>
            <a:r>
              <a:rPr lang="en-GB" sz="1700"/>
              <a:t>Multiple imputation involves two rounds of estimation and modelling.</a:t>
            </a:r>
          </a:p>
          <a:p>
            <a:r>
              <a:rPr lang="en-GB" sz="1700"/>
              <a:t>First step fits an imputation model (often regression or multivariate regression model) to the observed data and uses resulting estimates to create imputed data sets.</a:t>
            </a:r>
          </a:p>
          <a:p>
            <a:r>
              <a:rPr lang="en-GB" sz="1700"/>
              <a:t>The second step fits the focal analysis model/models to each complete data set, after which the estimates and stand errors are aggregated into a single package of results.</a:t>
            </a:r>
          </a:p>
          <a:p>
            <a:r>
              <a:rPr lang="en-GB" sz="1700"/>
              <a:t>When using multiple imputation, we can use a different model for each variable. </a:t>
            </a:r>
          </a:p>
          <a:p>
            <a:r>
              <a:rPr lang="en-GB" sz="1700"/>
              <a:t>Multiple imputation can be used to impute both numerical and categorical data.</a:t>
            </a:r>
          </a:p>
        </p:txBody>
      </p:sp>
    </p:spTree>
    <p:extLst>
      <p:ext uri="{BB962C8B-B14F-4D97-AF65-F5344CB8AC3E}">
        <p14:creationId xmlns:p14="http://schemas.microsoft.com/office/powerpoint/2010/main" val="16078862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56C902-8966-4EFC-F4C9-6DA4C3044952}"/>
              </a:ext>
            </a:extLst>
          </p:cNvPr>
          <p:cNvSpPr>
            <a:spLocks noGrp="1"/>
          </p:cNvSpPr>
          <p:nvPr>
            <p:ph type="title"/>
          </p:nvPr>
        </p:nvSpPr>
        <p:spPr>
          <a:xfrm>
            <a:off x="4553733" y="548464"/>
            <a:ext cx="6798541" cy="1675623"/>
          </a:xfrm>
        </p:spPr>
        <p:txBody>
          <a:bodyPr anchor="b">
            <a:normAutofit/>
          </a:bodyPr>
          <a:lstStyle/>
          <a:p>
            <a:r>
              <a:rPr lang="en-GB" sz="4000"/>
              <a:t>How many imputations are needed?</a:t>
            </a:r>
          </a:p>
        </p:txBody>
      </p:sp>
      <p:pic>
        <p:nvPicPr>
          <p:cNvPr id="6" name="Picture 5">
            <a:extLst>
              <a:ext uri="{FF2B5EF4-FFF2-40B4-BE49-F238E27FC236}">
                <a16:creationId xmlns:a16="http://schemas.microsoft.com/office/drawing/2014/main" id="{200D7596-FA10-6C79-F60F-DEFA40D396F1}"/>
              </a:ext>
            </a:extLst>
          </p:cNvPr>
          <p:cNvPicPr>
            <a:picLocks noChangeAspect="1"/>
          </p:cNvPicPr>
          <p:nvPr/>
        </p:nvPicPr>
        <p:blipFill rotWithShape="1">
          <a:blip r:embed="rId3"/>
          <a:srcRect l="34892" r="31605"/>
          <a:stretch/>
        </p:blipFill>
        <p:spPr>
          <a:xfrm>
            <a:off x="1" y="10"/>
            <a:ext cx="4196496" cy="6857990"/>
          </a:xfrm>
          <a:prstGeom prst="rect">
            <a:avLst/>
          </a:prstGeom>
          <a:effectLst/>
        </p:spPr>
      </p:pic>
      <p:graphicFrame>
        <p:nvGraphicFramePr>
          <p:cNvPr id="11" name="Content Placeholder 2">
            <a:extLst>
              <a:ext uri="{FF2B5EF4-FFF2-40B4-BE49-F238E27FC236}">
                <a16:creationId xmlns:a16="http://schemas.microsoft.com/office/drawing/2014/main" id="{AA9450A0-7482-78B7-7414-3882BF3871C2}"/>
              </a:ext>
            </a:extLst>
          </p:cNvPr>
          <p:cNvGraphicFramePr>
            <a:graphicFrameLocks noGrp="1"/>
          </p:cNvGraphicFramePr>
          <p:nvPr>
            <p:ph idx="1"/>
            <p:extLst>
              <p:ext uri="{D42A27DB-BD31-4B8C-83A1-F6EECF244321}">
                <p14:modId xmlns:p14="http://schemas.microsoft.com/office/powerpoint/2010/main" val="2544915100"/>
              </p:ext>
            </p:extLst>
          </p:nvPr>
        </p:nvGraphicFramePr>
        <p:xfrm>
          <a:off x="4553734" y="2409830"/>
          <a:ext cx="6798539" cy="37052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36408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4522BE-4636-BB07-968D-99308AE3DCA8}"/>
              </a:ext>
            </a:extLst>
          </p:cNvPr>
          <p:cNvSpPr>
            <a:spLocks noGrp="1"/>
          </p:cNvSpPr>
          <p:nvPr>
            <p:ph type="title"/>
          </p:nvPr>
        </p:nvSpPr>
        <p:spPr>
          <a:xfrm>
            <a:off x="4841116" y="274144"/>
            <a:ext cx="6798541" cy="836199"/>
          </a:xfrm>
        </p:spPr>
        <p:txBody>
          <a:bodyPr anchor="b">
            <a:normAutofit fontScale="90000"/>
          </a:bodyPr>
          <a:lstStyle/>
          <a:p>
            <a:r>
              <a:rPr lang="en-GB" sz="4000" dirty="0"/>
              <a:t>Predictive Mean Matching (PMM)</a:t>
            </a:r>
          </a:p>
        </p:txBody>
      </p:sp>
      <p:pic>
        <p:nvPicPr>
          <p:cNvPr id="6" name="Picture 5">
            <a:extLst>
              <a:ext uri="{FF2B5EF4-FFF2-40B4-BE49-F238E27FC236}">
                <a16:creationId xmlns:a16="http://schemas.microsoft.com/office/drawing/2014/main" id="{EC63C352-BCEE-9751-B634-9355EE06B96B}"/>
              </a:ext>
            </a:extLst>
          </p:cNvPr>
          <p:cNvPicPr>
            <a:picLocks noChangeAspect="1"/>
          </p:cNvPicPr>
          <p:nvPr/>
        </p:nvPicPr>
        <p:blipFill rotWithShape="1">
          <a:blip r:embed="rId2"/>
          <a:srcRect l="32172" r="33407"/>
          <a:stretch/>
        </p:blipFill>
        <p:spPr>
          <a:xfrm>
            <a:off x="1" y="10"/>
            <a:ext cx="4196496" cy="6857990"/>
          </a:xfrm>
          <a:prstGeom prst="rect">
            <a:avLst/>
          </a:prstGeom>
          <a:effectLst/>
        </p:spPr>
      </p:pic>
      <p:graphicFrame>
        <p:nvGraphicFramePr>
          <p:cNvPr id="5" name="Content Placeholder 2">
            <a:extLst>
              <a:ext uri="{FF2B5EF4-FFF2-40B4-BE49-F238E27FC236}">
                <a16:creationId xmlns:a16="http://schemas.microsoft.com/office/drawing/2014/main" id="{1D508A50-9187-D177-983D-A72C34103A47}"/>
              </a:ext>
            </a:extLst>
          </p:cNvPr>
          <p:cNvGraphicFramePr>
            <a:graphicFrameLocks noGrp="1"/>
          </p:cNvGraphicFramePr>
          <p:nvPr>
            <p:ph idx="1"/>
            <p:extLst>
              <p:ext uri="{D42A27DB-BD31-4B8C-83A1-F6EECF244321}">
                <p14:modId xmlns:p14="http://schemas.microsoft.com/office/powerpoint/2010/main" val="332014636"/>
              </p:ext>
            </p:extLst>
          </p:nvPr>
        </p:nvGraphicFramePr>
        <p:xfrm>
          <a:off x="4362994" y="1384487"/>
          <a:ext cx="7602583" cy="5382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475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CCB042-4DD4-5BF0-7A85-DAE25429504F}"/>
              </a:ext>
            </a:extLst>
          </p:cNvPr>
          <p:cNvSpPr>
            <a:spLocks noGrp="1"/>
          </p:cNvSpPr>
          <p:nvPr>
            <p:ph type="title"/>
          </p:nvPr>
        </p:nvSpPr>
        <p:spPr>
          <a:xfrm>
            <a:off x="4553733" y="548464"/>
            <a:ext cx="6798541" cy="1675623"/>
          </a:xfrm>
        </p:spPr>
        <p:txBody>
          <a:bodyPr anchor="b">
            <a:normAutofit/>
          </a:bodyPr>
          <a:lstStyle/>
          <a:p>
            <a:r>
              <a:rPr lang="en-GB" sz="4000"/>
              <a:t>Coding</a:t>
            </a:r>
          </a:p>
        </p:txBody>
      </p:sp>
      <p:pic>
        <p:nvPicPr>
          <p:cNvPr id="5" name="Picture 4" descr="A mouse on a pink background">
            <a:extLst>
              <a:ext uri="{FF2B5EF4-FFF2-40B4-BE49-F238E27FC236}">
                <a16:creationId xmlns:a16="http://schemas.microsoft.com/office/drawing/2014/main" id="{70442C85-D09A-3110-58E1-12CEECFB6691}"/>
              </a:ext>
            </a:extLst>
          </p:cNvPr>
          <p:cNvPicPr>
            <a:picLocks noChangeAspect="1"/>
          </p:cNvPicPr>
          <p:nvPr/>
        </p:nvPicPr>
        <p:blipFill rotWithShape="1">
          <a:blip r:embed="rId2"/>
          <a:srcRect l="11822" r="47332"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C5DA6885-01D6-5FAD-3C36-64B81C212952}"/>
              </a:ext>
            </a:extLst>
          </p:cNvPr>
          <p:cNvSpPr>
            <a:spLocks noGrp="1"/>
          </p:cNvSpPr>
          <p:nvPr>
            <p:ph idx="1"/>
          </p:nvPr>
        </p:nvSpPr>
        <p:spPr>
          <a:xfrm>
            <a:off x="4553734" y="2409830"/>
            <a:ext cx="6798539" cy="3705217"/>
          </a:xfrm>
        </p:spPr>
        <p:txBody>
          <a:bodyPr>
            <a:normAutofit/>
          </a:bodyPr>
          <a:lstStyle/>
          <a:p>
            <a:r>
              <a:rPr lang="en-GB" sz="2000"/>
              <a:t>MICE – using PMM, highlighting how to change models within mice.</a:t>
            </a:r>
          </a:p>
          <a:p>
            <a:r>
              <a:rPr lang="en-GB" sz="2000"/>
              <a:t>Pooling data</a:t>
            </a:r>
          </a:p>
          <a:p>
            <a:r>
              <a:rPr lang="en-GB" sz="2000"/>
              <a:t>Analysing/visualising imputed data</a:t>
            </a:r>
          </a:p>
          <a:p>
            <a:endParaRPr lang="en-GB" sz="2000"/>
          </a:p>
        </p:txBody>
      </p:sp>
    </p:spTree>
    <p:extLst>
      <p:ext uri="{BB962C8B-B14F-4D97-AF65-F5344CB8AC3E}">
        <p14:creationId xmlns:p14="http://schemas.microsoft.com/office/powerpoint/2010/main" val="18017217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D5F8601-1424-A46B-704E-AFF3D4E1BC00}"/>
              </a:ext>
            </a:extLst>
          </p:cNvPr>
          <p:cNvSpPr>
            <a:spLocks noGrp="1"/>
          </p:cNvSpPr>
          <p:nvPr>
            <p:ph type="title"/>
          </p:nvPr>
        </p:nvSpPr>
        <p:spPr>
          <a:xfrm>
            <a:off x="838200" y="1412488"/>
            <a:ext cx="2899189" cy="4363844"/>
          </a:xfrm>
        </p:spPr>
        <p:txBody>
          <a:bodyPr vert="horz" lIns="91440" tIns="45720" rIns="91440" bIns="45720" rtlCol="0" anchor="t">
            <a:normAutofit/>
          </a:bodyPr>
          <a:lstStyle/>
          <a:p>
            <a:r>
              <a:rPr lang="en-US" sz="3400" kern="1200">
                <a:solidFill>
                  <a:srgbClr val="FFFFFF"/>
                </a:solidFill>
                <a:latin typeface="+mj-lt"/>
                <a:ea typeface="+mj-ea"/>
                <a:cs typeface="+mj-cs"/>
              </a:rPr>
              <a:t>Reporting missing data fundamentals*</a:t>
            </a:r>
          </a:p>
        </p:txBody>
      </p:sp>
      <p:sp>
        <p:nvSpPr>
          <p:cNvPr id="3" name="Content Placeholder 2">
            <a:extLst>
              <a:ext uri="{FF2B5EF4-FFF2-40B4-BE49-F238E27FC236}">
                <a16:creationId xmlns:a16="http://schemas.microsoft.com/office/drawing/2014/main" id="{9517CBDE-7DF2-A2D1-13E6-BFA47866C094}"/>
              </a:ext>
            </a:extLst>
          </p:cNvPr>
          <p:cNvSpPr>
            <a:spLocks noGrp="1"/>
          </p:cNvSpPr>
          <p:nvPr>
            <p:ph idx="1"/>
          </p:nvPr>
        </p:nvSpPr>
        <p:spPr>
          <a:xfrm>
            <a:off x="4365284" y="757647"/>
            <a:ext cx="3613610" cy="4687865"/>
          </a:xfrm>
        </p:spPr>
        <p:txBody>
          <a:bodyPr vert="horz" lIns="91440" tIns="45720" rIns="91440" bIns="45720" rtlCol="0">
            <a:noAutofit/>
          </a:bodyPr>
          <a:lstStyle/>
          <a:p>
            <a:pPr marL="514350"/>
            <a:r>
              <a:rPr lang="en-US" sz="1800" dirty="0"/>
              <a:t>Report rates of missing data for primary analysis variables.</a:t>
            </a:r>
          </a:p>
          <a:p>
            <a:pPr marL="514350"/>
            <a:r>
              <a:rPr lang="en-US" sz="1800" dirty="0"/>
              <a:t>Discuss distributional assumptions and steps taken to evaluate their impact on the analysis results.</a:t>
            </a:r>
          </a:p>
          <a:p>
            <a:pPr lvl="1"/>
            <a:r>
              <a:rPr lang="en-US" sz="1800" dirty="0"/>
              <a:t>Sensitivity to normal distribution assumptions.</a:t>
            </a:r>
          </a:p>
          <a:p>
            <a:pPr lvl="1"/>
            <a:r>
              <a:rPr lang="en-US" sz="1800" dirty="0"/>
              <a:t>Comparisons of observed and imputed data.</a:t>
            </a:r>
          </a:p>
          <a:p>
            <a:pPr marL="514350" lvl="1"/>
            <a:r>
              <a:rPr lang="en-US" sz="1800" dirty="0"/>
              <a:t>Discuss the assumed data process.</a:t>
            </a:r>
          </a:p>
          <a:p>
            <a:pPr marL="971550" lvl="2"/>
            <a:r>
              <a:rPr lang="en-US" sz="1800" dirty="0"/>
              <a:t>List specific reasons for missing data, if identifiable.</a:t>
            </a:r>
          </a:p>
          <a:p>
            <a:pPr marL="971550" lvl="2"/>
            <a:r>
              <a:rPr lang="en-US" sz="1800" dirty="0"/>
              <a:t>Speculate about whether a MNAR process is plausible.</a:t>
            </a:r>
          </a:p>
        </p:txBody>
      </p:sp>
      <p:cxnSp>
        <p:nvCxnSpPr>
          <p:cNvPr id="16" name="Straight Connector 15">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9262F2F-3991-DAC0-2EB4-FBD8922FF7AE}"/>
              </a:ext>
            </a:extLst>
          </p:cNvPr>
          <p:cNvSpPr txBox="1"/>
          <p:nvPr/>
        </p:nvSpPr>
        <p:spPr>
          <a:xfrm>
            <a:off x="731136" y="5933087"/>
            <a:ext cx="3113315" cy="580446"/>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sz="2000" dirty="0">
                <a:solidFill>
                  <a:schemeClr val="bg1"/>
                </a:solidFill>
              </a:rPr>
              <a:t>* Use supplementary materials if necessary</a:t>
            </a:r>
          </a:p>
        </p:txBody>
      </p:sp>
      <p:sp>
        <p:nvSpPr>
          <p:cNvPr id="6" name="TextBox 5">
            <a:extLst>
              <a:ext uri="{FF2B5EF4-FFF2-40B4-BE49-F238E27FC236}">
                <a16:creationId xmlns:a16="http://schemas.microsoft.com/office/drawing/2014/main" id="{5D6CD39C-E80C-DD55-45CD-D753187BC12C}"/>
              </a:ext>
            </a:extLst>
          </p:cNvPr>
          <p:cNvSpPr txBox="1"/>
          <p:nvPr/>
        </p:nvSpPr>
        <p:spPr>
          <a:xfrm>
            <a:off x="7801791" y="757647"/>
            <a:ext cx="4216025" cy="3139321"/>
          </a:xfrm>
          <a:prstGeom prst="rect">
            <a:avLst/>
          </a:prstGeom>
          <a:noFill/>
        </p:spPr>
        <p:txBody>
          <a:bodyPr wrap="square">
            <a:spAutoFit/>
          </a:bodyPr>
          <a:lstStyle/>
          <a:p>
            <a:pPr marL="820738" lvl="2" indent="-285750">
              <a:buFont typeface="Arial" panose="020B0604020202020204" pitchFamily="34" charset="0"/>
              <a:buChar char="•"/>
            </a:pPr>
            <a:r>
              <a:rPr lang="en-US" sz="1800" dirty="0"/>
              <a:t>Describe auxiliary variables and the process used to identify them.</a:t>
            </a:r>
          </a:p>
          <a:p>
            <a:pPr marL="820738" lvl="2" indent="-285750">
              <a:buFont typeface="Arial" panose="020B0604020202020204" pitchFamily="34" charset="0"/>
              <a:buChar char="•"/>
            </a:pPr>
            <a:r>
              <a:rPr lang="en-US" sz="1800" dirty="0"/>
              <a:t>Report missing data-handling methods.</a:t>
            </a:r>
          </a:p>
          <a:p>
            <a:pPr marL="820738" lvl="2" indent="-285750">
              <a:buFont typeface="Arial" panose="020B0604020202020204" pitchFamily="34" charset="0"/>
              <a:buChar char="•"/>
            </a:pPr>
            <a:r>
              <a:rPr lang="en-US" sz="1800" dirty="0"/>
              <a:t>Discuss the software tool(s) used to </a:t>
            </a:r>
            <a:r>
              <a:rPr lang="en-US" sz="1800" dirty="0" err="1"/>
              <a:t>analyse</a:t>
            </a:r>
            <a:r>
              <a:rPr lang="en-US" sz="1800" dirty="0"/>
              <a:t> data.</a:t>
            </a:r>
          </a:p>
          <a:p>
            <a:pPr marL="820738" lvl="2" indent="-285750">
              <a:buFont typeface="Arial" panose="020B0604020202020204" pitchFamily="34" charset="0"/>
              <a:buChar char="•"/>
            </a:pPr>
            <a:r>
              <a:rPr lang="en-US" sz="1800" dirty="0"/>
              <a:t>Describe sensitivity analysis results.</a:t>
            </a:r>
          </a:p>
          <a:p>
            <a:pPr marL="820738" lvl="2" indent="-285750">
              <a:buFont typeface="Arial" panose="020B0604020202020204" pitchFamily="34" charset="0"/>
              <a:buChar char="•"/>
            </a:pPr>
            <a:r>
              <a:rPr lang="en-US" sz="1800" dirty="0"/>
              <a:t>Report details specific to Bayesian estimation and multiple imputation.</a:t>
            </a:r>
          </a:p>
        </p:txBody>
      </p:sp>
    </p:spTree>
    <p:extLst>
      <p:ext uri="{BB962C8B-B14F-4D97-AF65-F5344CB8AC3E}">
        <p14:creationId xmlns:p14="http://schemas.microsoft.com/office/powerpoint/2010/main" val="32013605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1B5F0E-8BDF-0DFE-EFA7-779B0AFF8A61}"/>
              </a:ext>
            </a:extLst>
          </p:cNvPr>
          <p:cNvSpPr>
            <a:spLocks noGrp="1"/>
          </p:cNvSpPr>
          <p:nvPr>
            <p:ph type="title"/>
          </p:nvPr>
        </p:nvSpPr>
        <p:spPr>
          <a:xfrm>
            <a:off x="586478" y="1683756"/>
            <a:ext cx="3115265" cy="2396359"/>
          </a:xfrm>
        </p:spPr>
        <p:txBody>
          <a:bodyPr anchor="b">
            <a:normAutofit/>
          </a:bodyPr>
          <a:lstStyle/>
          <a:p>
            <a:pPr algn="r"/>
            <a:r>
              <a:rPr lang="en-GB" sz="4000">
                <a:solidFill>
                  <a:srgbClr val="FFFFFF"/>
                </a:solidFill>
              </a:rPr>
              <a:t>Missing data research opportunities</a:t>
            </a:r>
          </a:p>
        </p:txBody>
      </p:sp>
      <p:graphicFrame>
        <p:nvGraphicFramePr>
          <p:cNvPr id="5" name="Content Placeholder 2">
            <a:extLst>
              <a:ext uri="{FF2B5EF4-FFF2-40B4-BE49-F238E27FC236}">
                <a16:creationId xmlns:a16="http://schemas.microsoft.com/office/drawing/2014/main" id="{4AF396CF-8F61-DE25-6081-12F57A8993DD}"/>
              </a:ext>
            </a:extLst>
          </p:cNvPr>
          <p:cNvGraphicFramePr>
            <a:graphicFrameLocks noGrp="1"/>
          </p:cNvGraphicFramePr>
          <p:nvPr>
            <p:ph idx="1"/>
            <p:extLst>
              <p:ext uri="{D42A27DB-BD31-4B8C-83A1-F6EECF244321}">
                <p14:modId xmlns:p14="http://schemas.microsoft.com/office/powerpoint/2010/main" val="426353361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89957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141764-FC75-5872-83C1-C157CD305D7A}"/>
              </a:ext>
            </a:extLst>
          </p:cNvPr>
          <p:cNvSpPr>
            <a:spLocks noGrp="1"/>
          </p:cNvSpPr>
          <p:nvPr>
            <p:ph type="title"/>
          </p:nvPr>
        </p:nvSpPr>
        <p:spPr>
          <a:xfrm>
            <a:off x="761800" y="762001"/>
            <a:ext cx="5334197" cy="1708242"/>
          </a:xfrm>
        </p:spPr>
        <p:txBody>
          <a:bodyPr anchor="ctr">
            <a:normAutofit/>
          </a:bodyPr>
          <a:lstStyle/>
          <a:p>
            <a:r>
              <a:rPr lang="en-GB" sz="4000"/>
              <a:t>Confession space</a:t>
            </a:r>
          </a:p>
        </p:txBody>
      </p:sp>
      <p:sp>
        <p:nvSpPr>
          <p:cNvPr id="3" name="Content Placeholder 2">
            <a:extLst>
              <a:ext uri="{FF2B5EF4-FFF2-40B4-BE49-F238E27FC236}">
                <a16:creationId xmlns:a16="http://schemas.microsoft.com/office/drawing/2014/main" id="{85471C33-A114-A4BB-BDD6-14AA1E4989E9}"/>
              </a:ext>
            </a:extLst>
          </p:cNvPr>
          <p:cNvSpPr>
            <a:spLocks noGrp="1"/>
          </p:cNvSpPr>
          <p:nvPr>
            <p:ph idx="1"/>
          </p:nvPr>
        </p:nvSpPr>
        <p:spPr>
          <a:xfrm>
            <a:off x="761800" y="1985554"/>
            <a:ext cx="5334197" cy="4254525"/>
          </a:xfrm>
        </p:spPr>
        <p:txBody>
          <a:bodyPr anchor="ctr">
            <a:normAutofit/>
          </a:bodyPr>
          <a:lstStyle/>
          <a:p>
            <a:r>
              <a:rPr lang="en-GB" dirty="0"/>
              <a:t>Who has ever had to cope with missing data?</a:t>
            </a:r>
          </a:p>
          <a:p>
            <a:r>
              <a:rPr lang="en-GB" dirty="0"/>
              <a:t>Who has abandoned an analysis method due to missing data?</a:t>
            </a:r>
          </a:p>
          <a:p>
            <a:r>
              <a:rPr lang="en-GB" dirty="0"/>
              <a:t>Who is about to have their minds blown by considering something that doesn’t exist, but like totally exist dude? </a:t>
            </a:r>
          </a:p>
        </p:txBody>
      </p:sp>
      <p:pic>
        <p:nvPicPr>
          <p:cNvPr id="5" name="Picture 4" descr="Complex maths formulae on a blackboard">
            <a:extLst>
              <a:ext uri="{FF2B5EF4-FFF2-40B4-BE49-F238E27FC236}">
                <a16:creationId xmlns:a16="http://schemas.microsoft.com/office/drawing/2014/main" id="{C24F4661-99D8-5662-6911-2200B2314F55}"/>
              </a:ext>
            </a:extLst>
          </p:cNvPr>
          <p:cNvPicPr>
            <a:picLocks noChangeAspect="1"/>
          </p:cNvPicPr>
          <p:nvPr/>
        </p:nvPicPr>
        <p:blipFill rotWithShape="1">
          <a:blip r:embed="rId2"/>
          <a:srcRect l="28616" r="14695" b="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5017711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E012B6-65D7-654A-4D3C-C76975B69503}"/>
              </a:ext>
            </a:extLst>
          </p:cNvPr>
          <p:cNvSpPr>
            <a:spLocks noGrp="1"/>
          </p:cNvSpPr>
          <p:nvPr>
            <p:ph type="title"/>
          </p:nvPr>
        </p:nvSpPr>
        <p:spPr>
          <a:xfrm>
            <a:off x="586478" y="1683757"/>
            <a:ext cx="2470231" cy="1882404"/>
          </a:xfrm>
        </p:spPr>
        <p:txBody>
          <a:bodyPr anchor="b">
            <a:normAutofit/>
          </a:bodyPr>
          <a:lstStyle/>
          <a:p>
            <a:pPr algn="r"/>
            <a:r>
              <a:rPr lang="en-GB" sz="4000" dirty="0">
                <a:solidFill>
                  <a:srgbClr val="FFFFFF"/>
                </a:solidFill>
              </a:rPr>
              <a:t>Part 2  Summary</a:t>
            </a:r>
          </a:p>
        </p:txBody>
      </p:sp>
      <p:graphicFrame>
        <p:nvGraphicFramePr>
          <p:cNvPr id="23" name="Content Placeholder 2">
            <a:extLst>
              <a:ext uri="{FF2B5EF4-FFF2-40B4-BE49-F238E27FC236}">
                <a16:creationId xmlns:a16="http://schemas.microsoft.com/office/drawing/2014/main" id="{DA12D2C0-B677-1C50-B5C3-E4767384FA89}"/>
              </a:ext>
            </a:extLst>
          </p:cNvPr>
          <p:cNvGraphicFramePr>
            <a:graphicFrameLocks noGrp="1"/>
          </p:cNvGraphicFramePr>
          <p:nvPr>
            <p:ph idx="1"/>
            <p:extLst>
              <p:ext uri="{D42A27DB-BD31-4B8C-83A1-F6EECF244321}">
                <p14:modId xmlns:p14="http://schemas.microsoft.com/office/powerpoint/2010/main" val="166914279"/>
              </p:ext>
            </p:extLst>
          </p:nvPr>
        </p:nvGraphicFramePr>
        <p:xfrm>
          <a:off x="4663558" y="261252"/>
          <a:ext cx="6981220" cy="65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3979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9DFEC-AC8F-B97B-6A60-1DA245904C6B}"/>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239E3495-A826-23F2-1B02-2A24DA05A207}"/>
              </a:ext>
            </a:extLst>
          </p:cNvPr>
          <p:cNvSpPr>
            <a:spLocks noGrp="1"/>
          </p:cNvSpPr>
          <p:nvPr>
            <p:ph idx="1"/>
          </p:nvPr>
        </p:nvSpPr>
        <p:spPr/>
        <p:txBody>
          <a:bodyPr>
            <a:normAutofit fontScale="70000" lnSpcReduction="20000"/>
          </a:bodyPr>
          <a:lstStyle/>
          <a:p>
            <a:pPr marL="0" indent="0">
              <a:buNone/>
            </a:pPr>
            <a:r>
              <a:rPr lang="en-GB" b="0" i="0" dirty="0">
                <a:solidFill>
                  <a:srgbClr val="222222"/>
                </a:solidFill>
                <a:effectLst/>
                <a:latin typeface="Arial" panose="020B0604020202020204" pitchFamily="34" charset="0"/>
              </a:rPr>
              <a:t>Enders, C. K. (2022). </a:t>
            </a:r>
            <a:r>
              <a:rPr lang="en-GB" b="0" i="1" dirty="0">
                <a:solidFill>
                  <a:srgbClr val="222222"/>
                </a:solidFill>
                <a:effectLst/>
                <a:latin typeface="Arial" panose="020B0604020202020204" pitchFamily="34" charset="0"/>
              </a:rPr>
              <a:t>Applied missing data analysis</a:t>
            </a:r>
            <a:r>
              <a:rPr lang="en-GB" b="0" i="0" dirty="0">
                <a:solidFill>
                  <a:srgbClr val="222222"/>
                </a:solidFill>
                <a:effectLst/>
                <a:latin typeface="Arial" panose="020B0604020202020204" pitchFamily="34" charset="0"/>
              </a:rPr>
              <a:t>. Guilford Publications.</a:t>
            </a:r>
          </a:p>
          <a:p>
            <a:pPr marL="0" indent="0">
              <a:buNone/>
            </a:pPr>
            <a:r>
              <a:rPr lang="en-GB" b="0" i="0" dirty="0">
                <a:solidFill>
                  <a:srgbClr val="222222"/>
                </a:solidFill>
                <a:effectLst/>
                <a:latin typeface="Arial" panose="020B0604020202020204" pitchFamily="34" charset="0"/>
              </a:rPr>
              <a:t>Graham, J. W., </a:t>
            </a:r>
            <a:r>
              <a:rPr lang="en-GB" b="0" i="0" dirty="0" err="1">
                <a:solidFill>
                  <a:srgbClr val="222222"/>
                </a:solidFill>
                <a:effectLst/>
                <a:latin typeface="Arial" panose="020B0604020202020204" pitchFamily="34" charset="0"/>
              </a:rPr>
              <a:t>Olchowski</a:t>
            </a:r>
            <a:r>
              <a:rPr lang="en-GB" b="0" i="0" dirty="0">
                <a:solidFill>
                  <a:srgbClr val="222222"/>
                </a:solidFill>
                <a:effectLst/>
                <a:latin typeface="Arial" panose="020B0604020202020204" pitchFamily="34" charset="0"/>
              </a:rPr>
              <a:t>, A. E., &amp; Gilreath, T. D. (2007). How many imputations are really needed? Some practical clarifications of multiple imputation theory. </a:t>
            </a:r>
            <a:r>
              <a:rPr lang="en-GB" b="0" i="1" dirty="0">
                <a:solidFill>
                  <a:srgbClr val="222222"/>
                </a:solidFill>
                <a:effectLst/>
                <a:latin typeface="Arial" panose="020B0604020202020204" pitchFamily="34" charset="0"/>
              </a:rPr>
              <a:t>Prevention science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8</a:t>
            </a:r>
            <a:r>
              <a:rPr lang="en-GB" b="0" i="0" dirty="0">
                <a:solidFill>
                  <a:srgbClr val="222222"/>
                </a:solidFill>
                <a:effectLst/>
                <a:latin typeface="Arial" panose="020B0604020202020204" pitchFamily="34" charset="0"/>
              </a:rPr>
              <a:t>, 206-213.</a:t>
            </a:r>
          </a:p>
          <a:p>
            <a:pPr marL="0" indent="0">
              <a:buNone/>
            </a:pPr>
            <a:r>
              <a:rPr lang="en-GB" b="0" i="0" dirty="0">
                <a:solidFill>
                  <a:srgbClr val="222222"/>
                </a:solidFill>
                <a:effectLst/>
                <a:latin typeface="Arial" panose="020B0604020202020204" pitchFamily="34" charset="0"/>
              </a:rPr>
              <a:t>Lee, K. J., &amp; Carlin, J. B. (2017). Multiple imputation in the presence of non‐normal data. </a:t>
            </a:r>
            <a:r>
              <a:rPr lang="en-GB" b="0" i="1" dirty="0">
                <a:solidFill>
                  <a:srgbClr val="222222"/>
                </a:solidFill>
                <a:effectLst/>
                <a:latin typeface="Arial" panose="020B0604020202020204" pitchFamily="34" charset="0"/>
              </a:rPr>
              <a:t>Statistics in medicine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36</a:t>
            </a:r>
            <a:r>
              <a:rPr lang="en-GB" b="0" i="0" dirty="0">
                <a:solidFill>
                  <a:srgbClr val="222222"/>
                </a:solidFill>
                <a:effectLst/>
                <a:latin typeface="Arial" panose="020B0604020202020204" pitchFamily="34" charset="0"/>
              </a:rPr>
              <a:t>(4), 606-617.</a:t>
            </a:r>
          </a:p>
          <a:p>
            <a:pPr marL="0" indent="0">
              <a:buNone/>
            </a:pPr>
            <a:r>
              <a:rPr lang="en-GB" b="0" i="0" dirty="0">
                <a:solidFill>
                  <a:srgbClr val="222222"/>
                </a:solidFill>
                <a:effectLst/>
                <a:latin typeface="Arial" panose="020B0604020202020204" pitchFamily="34" charset="0"/>
              </a:rPr>
              <a:t>Little, R. J., &amp; Rubin, D. B. (2019). </a:t>
            </a:r>
            <a:r>
              <a:rPr lang="en-GB" b="0" i="1" dirty="0">
                <a:solidFill>
                  <a:srgbClr val="222222"/>
                </a:solidFill>
                <a:effectLst/>
                <a:latin typeface="Arial" panose="020B0604020202020204" pitchFamily="34" charset="0"/>
              </a:rPr>
              <a:t>Statistical analysis with missing data</a:t>
            </a:r>
            <a:r>
              <a:rPr lang="en-GB" b="0" i="0" dirty="0">
                <a:solidFill>
                  <a:srgbClr val="222222"/>
                </a:solidFill>
                <a:effectLst/>
                <a:latin typeface="Arial" panose="020B0604020202020204" pitchFamily="34" charset="0"/>
              </a:rPr>
              <a:t> (Vol. 793). John Wiley &amp; Sons.</a:t>
            </a:r>
          </a:p>
          <a:p>
            <a:pPr marL="0" indent="0">
              <a:buNone/>
            </a:pPr>
            <a:r>
              <a:rPr lang="en-GB" b="0" i="0" dirty="0">
                <a:solidFill>
                  <a:srgbClr val="222222"/>
                </a:solidFill>
                <a:effectLst/>
                <a:latin typeface="Arial" panose="020B0604020202020204" pitchFamily="34" charset="0"/>
              </a:rPr>
              <a:t>Rubin, D. B. (1996). Multiple imputation after 18+ years. </a:t>
            </a:r>
            <a:r>
              <a:rPr lang="en-GB" b="0" i="1" dirty="0">
                <a:solidFill>
                  <a:srgbClr val="222222"/>
                </a:solidFill>
                <a:effectLst/>
                <a:latin typeface="Arial" panose="020B0604020202020204" pitchFamily="34" charset="0"/>
              </a:rPr>
              <a:t>Journal of the American statistical Association</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91</a:t>
            </a:r>
            <a:r>
              <a:rPr lang="en-GB" b="0" i="0" dirty="0">
                <a:solidFill>
                  <a:srgbClr val="222222"/>
                </a:solidFill>
                <a:effectLst/>
                <a:latin typeface="Arial" panose="020B0604020202020204" pitchFamily="34" charset="0"/>
              </a:rPr>
              <a:t>(434), 473-489.</a:t>
            </a:r>
          </a:p>
          <a:p>
            <a:pPr marL="0" indent="0">
              <a:buNone/>
            </a:pPr>
            <a:r>
              <a:rPr lang="en-GB" b="0" i="0" dirty="0">
                <a:solidFill>
                  <a:srgbClr val="222222"/>
                </a:solidFill>
                <a:effectLst/>
                <a:latin typeface="Arial" panose="020B0604020202020204" pitchFamily="34" charset="0"/>
              </a:rPr>
              <a:t>Schafer, J. L. (1997). </a:t>
            </a:r>
            <a:r>
              <a:rPr lang="en-GB" b="0" i="1" dirty="0">
                <a:solidFill>
                  <a:srgbClr val="222222"/>
                </a:solidFill>
                <a:effectLst/>
                <a:latin typeface="Arial" panose="020B0604020202020204" pitchFamily="34" charset="0"/>
              </a:rPr>
              <a:t>Analysis of incomplete multivariate data</a:t>
            </a:r>
            <a:r>
              <a:rPr lang="en-GB" b="0" i="0" dirty="0">
                <a:solidFill>
                  <a:srgbClr val="222222"/>
                </a:solidFill>
                <a:effectLst/>
                <a:latin typeface="Arial" panose="020B0604020202020204" pitchFamily="34" charset="0"/>
              </a:rPr>
              <a:t>. CRC press.</a:t>
            </a:r>
          </a:p>
          <a:p>
            <a:pPr marL="0" indent="0">
              <a:buNone/>
            </a:pPr>
            <a:r>
              <a:rPr lang="en-GB" b="0" i="0" dirty="0">
                <a:solidFill>
                  <a:srgbClr val="222222"/>
                </a:solidFill>
                <a:effectLst/>
                <a:latin typeface="Arial" panose="020B0604020202020204" pitchFamily="34" charset="0"/>
              </a:rPr>
              <a:t>Van </a:t>
            </a:r>
            <a:r>
              <a:rPr lang="en-GB" b="0" i="0" dirty="0" err="1">
                <a:solidFill>
                  <a:srgbClr val="222222"/>
                </a:solidFill>
                <a:effectLst/>
                <a:latin typeface="Arial" panose="020B0604020202020204" pitchFamily="34" charset="0"/>
              </a:rPr>
              <a:t>Buuren</a:t>
            </a:r>
            <a:r>
              <a:rPr lang="en-GB" b="0" i="0" dirty="0">
                <a:solidFill>
                  <a:srgbClr val="222222"/>
                </a:solidFill>
                <a:effectLst/>
                <a:latin typeface="Arial" panose="020B0604020202020204" pitchFamily="34" charset="0"/>
              </a:rPr>
              <a:t>, S., &amp; </a:t>
            </a:r>
            <a:r>
              <a:rPr lang="en-GB" b="0" i="0" dirty="0" err="1">
                <a:solidFill>
                  <a:srgbClr val="222222"/>
                </a:solidFill>
                <a:effectLst/>
                <a:latin typeface="Arial" panose="020B0604020202020204" pitchFamily="34" charset="0"/>
              </a:rPr>
              <a:t>Groothuis-Oudshoorn</a:t>
            </a:r>
            <a:r>
              <a:rPr lang="en-GB" b="0" i="0" dirty="0">
                <a:solidFill>
                  <a:srgbClr val="222222"/>
                </a:solidFill>
                <a:effectLst/>
                <a:latin typeface="Arial" panose="020B0604020202020204" pitchFamily="34" charset="0"/>
              </a:rPr>
              <a:t>, K. (2011). mice: Multivariate imputation by chained equations in R. </a:t>
            </a:r>
            <a:r>
              <a:rPr lang="en-GB" b="0" i="1" dirty="0">
                <a:solidFill>
                  <a:srgbClr val="222222"/>
                </a:solidFill>
                <a:effectLst/>
                <a:latin typeface="Arial" panose="020B0604020202020204" pitchFamily="34" charset="0"/>
              </a:rPr>
              <a:t>Journal of statistical software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45</a:t>
            </a:r>
            <a:r>
              <a:rPr lang="en-GB" b="0" i="0" dirty="0">
                <a:solidFill>
                  <a:srgbClr val="222222"/>
                </a:solidFill>
                <a:effectLst/>
                <a:latin typeface="Arial" panose="020B0604020202020204" pitchFamily="34" charset="0"/>
              </a:rPr>
              <a:t>, 1-67.</a:t>
            </a:r>
          </a:p>
          <a:p>
            <a:pPr marL="0" indent="0">
              <a:buNone/>
            </a:pPr>
            <a:r>
              <a:rPr lang="en-GB" b="0" i="0" dirty="0" err="1">
                <a:solidFill>
                  <a:srgbClr val="222222"/>
                </a:solidFill>
                <a:effectLst/>
                <a:latin typeface="Arial" panose="020B0604020202020204" pitchFamily="34" charset="0"/>
              </a:rPr>
              <a:t>Vink</a:t>
            </a:r>
            <a:r>
              <a:rPr lang="en-GB" b="0" i="0" dirty="0">
                <a:solidFill>
                  <a:srgbClr val="222222"/>
                </a:solidFill>
                <a:effectLst/>
                <a:latin typeface="Arial" panose="020B0604020202020204" pitchFamily="34" charset="0"/>
              </a:rPr>
              <a:t>, G., Frank, L. E., Pannekoek, J., &amp; Van </a:t>
            </a:r>
            <a:r>
              <a:rPr lang="en-GB" b="0" i="0" dirty="0" err="1">
                <a:solidFill>
                  <a:srgbClr val="222222"/>
                </a:solidFill>
                <a:effectLst/>
                <a:latin typeface="Arial" panose="020B0604020202020204" pitchFamily="34" charset="0"/>
              </a:rPr>
              <a:t>Buuren</a:t>
            </a:r>
            <a:r>
              <a:rPr lang="en-GB" b="0" i="0" dirty="0">
                <a:solidFill>
                  <a:srgbClr val="222222"/>
                </a:solidFill>
                <a:effectLst/>
                <a:latin typeface="Arial" panose="020B0604020202020204" pitchFamily="34" charset="0"/>
              </a:rPr>
              <a:t>, S. (2014). Predictive mean matching imputation of semicontinuous variables. </a:t>
            </a:r>
            <a:r>
              <a:rPr lang="en-GB" b="0" i="1" dirty="0" err="1">
                <a:solidFill>
                  <a:srgbClr val="222222"/>
                </a:solidFill>
                <a:effectLst/>
                <a:latin typeface="Arial" panose="020B0604020202020204" pitchFamily="34" charset="0"/>
              </a:rPr>
              <a:t>Statistica</a:t>
            </a:r>
            <a:r>
              <a:rPr lang="en-GB" b="0" i="1" dirty="0">
                <a:solidFill>
                  <a:srgbClr val="222222"/>
                </a:solidFill>
                <a:effectLst/>
                <a:latin typeface="Arial" panose="020B0604020202020204" pitchFamily="34" charset="0"/>
              </a:rPr>
              <a:t> </a:t>
            </a:r>
            <a:r>
              <a:rPr lang="en-GB" b="0" i="1" dirty="0" err="1">
                <a:solidFill>
                  <a:srgbClr val="222222"/>
                </a:solidFill>
                <a:effectLst/>
                <a:latin typeface="Arial" panose="020B0604020202020204" pitchFamily="34" charset="0"/>
              </a:rPr>
              <a:t>Neerlandica</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68</a:t>
            </a:r>
            <a:r>
              <a:rPr lang="en-GB" b="0" i="0" dirty="0">
                <a:solidFill>
                  <a:srgbClr val="222222"/>
                </a:solidFill>
                <a:effectLst/>
                <a:latin typeface="Arial" panose="020B0604020202020204" pitchFamily="34" charset="0"/>
              </a:rPr>
              <a:t>(1), 61-90.</a:t>
            </a:r>
            <a:endParaRPr lang="en-GB" dirty="0">
              <a:solidFill>
                <a:srgbClr val="222222"/>
              </a:solidFill>
              <a:latin typeface="Arial" panose="020B0604020202020204" pitchFamily="34" charset="0"/>
            </a:endParaRPr>
          </a:p>
          <a:p>
            <a:pPr marL="0" indent="0">
              <a:buNone/>
            </a:pPr>
            <a:endParaRPr lang="en-GB" dirty="0"/>
          </a:p>
        </p:txBody>
      </p:sp>
    </p:spTree>
    <p:extLst>
      <p:ext uri="{BB962C8B-B14F-4D97-AF65-F5344CB8AC3E}">
        <p14:creationId xmlns:p14="http://schemas.microsoft.com/office/powerpoint/2010/main" val="4046152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541B88-1AE9-40C3-AFD5-967787C19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905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276270-9B9B-97F0-9FF4-A3C130CED321}"/>
              </a:ext>
            </a:extLst>
          </p:cNvPr>
          <p:cNvSpPr>
            <a:spLocks noGrp="1"/>
          </p:cNvSpPr>
          <p:nvPr>
            <p:ph type="title"/>
          </p:nvPr>
        </p:nvSpPr>
        <p:spPr>
          <a:xfrm>
            <a:off x="838200" y="1195697"/>
            <a:ext cx="3200400" cy="4238118"/>
          </a:xfrm>
        </p:spPr>
        <p:txBody>
          <a:bodyPr>
            <a:normAutofit/>
          </a:bodyPr>
          <a:lstStyle/>
          <a:p>
            <a:r>
              <a:rPr lang="en-GB">
                <a:solidFill>
                  <a:schemeClr val="bg1"/>
                </a:solidFill>
              </a:rPr>
              <a:t>How do we identify something that doesn’t exist? </a:t>
            </a:r>
          </a:p>
        </p:txBody>
      </p:sp>
      <p:grpSp>
        <p:nvGrpSpPr>
          <p:cNvPr id="13" name="Graphic 38">
            <a:extLst>
              <a:ext uri="{FF2B5EF4-FFF2-40B4-BE49-F238E27FC236}">
                <a16:creationId xmlns:a16="http://schemas.microsoft.com/office/drawing/2014/main" id="{7CF625D3-71A3-4F30-A096-8EF334E959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2912"/>
            <a:ext cx="1910252" cy="709660"/>
            <a:chOff x="2267504" y="2540250"/>
            <a:chExt cx="1990951" cy="739640"/>
          </a:xfrm>
          <a:solidFill>
            <a:schemeClr val="bg1"/>
          </a:solidFill>
        </p:grpSpPr>
        <p:sp>
          <p:nvSpPr>
            <p:cNvPr id="14" name="Freeform: Shape 13">
              <a:extLst>
                <a:ext uri="{FF2B5EF4-FFF2-40B4-BE49-F238E27FC236}">
                  <a16:creationId xmlns:a16="http://schemas.microsoft.com/office/drawing/2014/main" id="{C6754E2F-F56E-4BA3-99DD-8EBF110E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24A69059-7C49-49C6-B071-F2A9B558E0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89D16701-DA76-4F72-BB63-E2C3FFBDF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1CC28BE1-9DC6-43FE-9582-39F091098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1" name="Graphic 4">
            <a:extLst>
              <a:ext uri="{FF2B5EF4-FFF2-40B4-BE49-F238E27FC236}">
                <a16:creationId xmlns:a16="http://schemas.microsoft.com/office/drawing/2014/main" id="{AF9AF3F3-CE0C-4125-BDD7-346487FA0B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5539935"/>
            <a:ext cx="975169" cy="975171"/>
            <a:chOff x="5829300" y="3162300"/>
            <a:chExt cx="532256" cy="532257"/>
          </a:xfrm>
          <a:solidFill>
            <a:schemeClr val="bg1"/>
          </a:solidFill>
        </p:grpSpPr>
        <p:sp>
          <p:nvSpPr>
            <p:cNvPr id="22" name="Freeform: Shape 21">
              <a:extLst>
                <a:ext uri="{FF2B5EF4-FFF2-40B4-BE49-F238E27FC236}">
                  <a16:creationId xmlns:a16="http://schemas.microsoft.com/office/drawing/2014/main" id="{B31DFBFA-CF4D-4940-9086-26F83E5C6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7854033-BD20-4C77-8C5B-048F4B3BD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C93AA74-BEB3-444F-835B-7AA6ECE61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00DF1C9-6952-4704-B8B3-95406E18E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34783FD-297C-40D2-964B-DBAE4DE28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E621623-0357-4FD5-A1AC-400501025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24F346E-10A0-458F-A9CA-8C0079472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937A2F7-01A9-47F3-BED6-B61D99840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B44DAF8-5073-441A-82E1-180385D35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2B0413D-0E36-4A90-8E6A-9EDC676A6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059ECF-0D50-48AD-B67A-645EC29D3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B394906F-6BF2-447E-9886-F12708E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45EB96B-215A-4EBF-A594-2B0822233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graphicFrame>
        <p:nvGraphicFramePr>
          <p:cNvPr id="5" name="Content Placeholder 2">
            <a:extLst>
              <a:ext uri="{FF2B5EF4-FFF2-40B4-BE49-F238E27FC236}">
                <a16:creationId xmlns:a16="http://schemas.microsoft.com/office/drawing/2014/main" id="{37BFEBD9-42F1-3E8D-E0EE-C0AE117A7702}"/>
              </a:ext>
            </a:extLst>
          </p:cNvPr>
          <p:cNvGraphicFramePr>
            <a:graphicFrameLocks noGrp="1"/>
          </p:cNvGraphicFramePr>
          <p:nvPr>
            <p:ph idx="1"/>
            <p:extLst>
              <p:ext uri="{D42A27DB-BD31-4B8C-83A1-F6EECF244321}">
                <p14:modId xmlns:p14="http://schemas.microsoft.com/office/powerpoint/2010/main" val="3193067310"/>
              </p:ext>
            </p:extLst>
          </p:nvPr>
        </p:nvGraphicFramePr>
        <p:xfrm>
          <a:off x="5484139" y="477540"/>
          <a:ext cx="6301601" cy="58788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046329D6-5E29-F61D-3855-590869D87D7B}"/>
              </a:ext>
            </a:extLst>
          </p:cNvPr>
          <p:cNvSpPr txBox="1"/>
          <p:nvPr/>
        </p:nvSpPr>
        <p:spPr>
          <a:xfrm>
            <a:off x="6968865" y="5377300"/>
            <a:ext cx="4552575" cy="1046440"/>
          </a:xfrm>
          <a:prstGeom prst="rect">
            <a:avLst/>
          </a:prstGeom>
          <a:noFill/>
        </p:spPr>
        <p:txBody>
          <a:bodyPr wrap="square" rtlCol="0">
            <a:spAutoFit/>
          </a:bodyPr>
          <a:lstStyle/>
          <a:p>
            <a:r>
              <a:rPr lang="en-GB" sz="2200" dirty="0">
                <a:solidFill>
                  <a:schemeClr val="bg1"/>
                </a:solidFill>
              </a:rPr>
              <a:t>Using statistical tests – Little test of missing data, logistic regressions.</a:t>
            </a:r>
            <a:endParaRPr lang="en-US" sz="2200" dirty="0">
              <a:solidFill>
                <a:schemeClr val="bg1"/>
              </a:solidFill>
            </a:endParaRPr>
          </a:p>
          <a:p>
            <a:endParaRPr lang="en-GB" dirty="0"/>
          </a:p>
        </p:txBody>
      </p:sp>
    </p:spTree>
    <p:extLst>
      <p:ext uri="{BB962C8B-B14F-4D97-AF65-F5344CB8AC3E}">
        <p14:creationId xmlns:p14="http://schemas.microsoft.com/office/powerpoint/2010/main" val="3506914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8A8D3-64B0-21BC-767C-6C80C4D1C524}"/>
              </a:ext>
            </a:extLst>
          </p:cNvPr>
          <p:cNvSpPr>
            <a:spLocks noGrp="1"/>
          </p:cNvSpPr>
          <p:nvPr>
            <p:ph type="title"/>
          </p:nvPr>
        </p:nvSpPr>
        <p:spPr>
          <a:xfrm>
            <a:off x="762000" y="1138266"/>
            <a:ext cx="10707189" cy="1107126"/>
          </a:xfrm>
        </p:spPr>
        <p:txBody>
          <a:bodyPr anchor="t">
            <a:normAutofit/>
          </a:bodyPr>
          <a:lstStyle/>
          <a:p>
            <a:r>
              <a:rPr lang="en-GB" sz="4000" b="1" dirty="0"/>
              <a:t>Labelling something that doesn’t exist</a:t>
            </a:r>
            <a:br>
              <a:rPr lang="en-GB" sz="3200" dirty="0"/>
            </a:br>
            <a:r>
              <a:rPr lang="en-GB" sz="3200" dirty="0"/>
              <a:t>- missing data categories (Rubin, 1987)</a:t>
            </a:r>
          </a:p>
        </p:txBody>
      </p:sp>
      <p:cxnSp>
        <p:nvCxnSpPr>
          <p:cNvPr id="19" name="Straight Connector 18">
            <a:extLst>
              <a:ext uri="{FF2B5EF4-FFF2-40B4-BE49-F238E27FC236}">
                <a16:creationId xmlns:a16="http://schemas.microsoft.com/office/drawing/2014/main" id="{D2C4353C-C927-1758-0BEF-21E9E0D816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2">
            <a:extLst>
              <a:ext uri="{FF2B5EF4-FFF2-40B4-BE49-F238E27FC236}">
                <a16:creationId xmlns:a16="http://schemas.microsoft.com/office/drawing/2014/main" id="{D454E328-DED8-7449-B813-3507996DAED0}"/>
              </a:ext>
            </a:extLst>
          </p:cNvPr>
          <p:cNvGraphicFramePr>
            <a:graphicFrameLocks noGrp="1"/>
          </p:cNvGraphicFramePr>
          <p:nvPr>
            <p:ph idx="1"/>
            <p:extLst>
              <p:ext uri="{D42A27DB-BD31-4B8C-83A1-F6EECF244321}">
                <p14:modId xmlns:p14="http://schemas.microsoft.com/office/powerpoint/2010/main" val="2257959024"/>
              </p:ext>
            </p:extLst>
          </p:nvPr>
        </p:nvGraphicFramePr>
        <p:xfrm>
          <a:off x="365761" y="2638697"/>
          <a:ext cx="7341326" cy="39972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FB5A2DB-9B05-3419-A96B-0FFF17E90DFA}"/>
              </a:ext>
            </a:extLst>
          </p:cNvPr>
          <p:cNvSpPr txBox="1"/>
          <p:nvPr/>
        </p:nvSpPr>
        <p:spPr>
          <a:xfrm>
            <a:off x="7944147" y="5601619"/>
            <a:ext cx="3250721" cy="1152623"/>
          </a:xfrm>
          <a:prstGeom prst="rect">
            <a:avLst/>
          </a:prstGeom>
          <a:noFill/>
        </p:spPr>
        <p:txBody>
          <a:bodyPr wrap="square" rtlCol="0">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dropped out of a study with no warning… and we had no measures of side-effects….</a:t>
            </a:r>
          </a:p>
          <a:p>
            <a:pPr marL="285750" indent="-285750">
              <a:spcAft>
                <a:spcPts val="600"/>
              </a:spcAft>
              <a:buFont typeface="Arial" panose="020B0604020202020204" pitchFamily="34" charset="0"/>
              <a:buChar char="•"/>
            </a:pPr>
            <a:endParaRPr lang="en-GB" dirty="0"/>
          </a:p>
        </p:txBody>
      </p:sp>
      <p:sp>
        <p:nvSpPr>
          <p:cNvPr id="7" name="TextBox 6">
            <a:extLst>
              <a:ext uri="{FF2B5EF4-FFF2-40B4-BE49-F238E27FC236}">
                <a16:creationId xmlns:a16="http://schemas.microsoft.com/office/drawing/2014/main" id="{2A27DAAD-92B4-3A57-0BE4-31A4C39BD7F0}"/>
              </a:ext>
            </a:extLst>
          </p:cNvPr>
          <p:cNvSpPr txBox="1"/>
          <p:nvPr/>
        </p:nvSpPr>
        <p:spPr>
          <a:xfrm>
            <a:off x="7977025" y="3006577"/>
            <a:ext cx="3349836" cy="563231"/>
          </a:xfrm>
          <a:prstGeom prst="rect">
            <a:avLst/>
          </a:prstGeom>
          <a:noFill/>
        </p:spPr>
        <p:txBody>
          <a:bodyPr wrap="square">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accidentally missing a question.</a:t>
            </a:r>
            <a:endParaRPr lang="en-GB" dirty="0"/>
          </a:p>
        </p:txBody>
      </p:sp>
      <p:sp>
        <p:nvSpPr>
          <p:cNvPr id="9" name="TextBox 8">
            <a:extLst>
              <a:ext uri="{FF2B5EF4-FFF2-40B4-BE49-F238E27FC236}">
                <a16:creationId xmlns:a16="http://schemas.microsoft.com/office/drawing/2014/main" id="{79BD5D85-FDD6-4F68-BD40-DB1B886C0476}"/>
              </a:ext>
            </a:extLst>
          </p:cNvPr>
          <p:cNvSpPr txBox="1"/>
          <p:nvPr/>
        </p:nvSpPr>
        <p:spPr>
          <a:xfrm>
            <a:off x="7944147" y="4330993"/>
            <a:ext cx="3618789" cy="563231"/>
          </a:xfrm>
          <a:prstGeom prst="rect">
            <a:avLst/>
          </a:prstGeom>
          <a:noFill/>
        </p:spPr>
        <p:txBody>
          <a:bodyPr wrap="square">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dropping out of a study due to gradually worsening side effects.</a:t>
            </a:r>
            <a:endParaRPr lang="en-GB" dirty="0"/>
          </a:p>
        </p:txBody>
      </p:sp>
    </p:spTree>
    <p:extLst>
      <p:ext uri="{BB962C8B-B14F-4D97-AF65-F5344CB8AC3E}">
        <p14:creationId xmlns:p14="http://schemas.microsoft.com/office/powerpoint/2010/main" val="3635352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F5FD4-D8A2-069F-CC14-2782516161AD}"/>
              </a:ext>
            </a:extLst>
          </p:cNvPr>
          <p:cNvSpPr>
            <a:spLocks noGrp="1"/>
          </p:cNvSpPr>
          <p:nvPr>
            <p:ph type="title"/>
          </p:nvPr>
        </p:nvSpPr>
        <p:spPr>
          <a:xfrm>
            <a:off x="838198" y="365125"/>
            <a:ext cx="6686007" cy="1183993"/>
          </a:xfrm>
        </p:spPr>
        <p:txBody>
          <a:bodyPr>
            <a:normAutofit/>
          </a:bodyPr>
          <a:lstStyle/>
          <a:p>
            <a:r>
              <a:rPr lang="en-GB" u="sng" dirty="0"/>
              <a:t>Shakespearian imputation</a:t>
            </a:r>
          </a:p>
        </p:txBody>
      </p:sp>
      <p:pic>
        <p:nvPicPr>
          <p:cNvPr id="5" name="Content Placeholder 4" descr="A statue of a person in a library&#10;&#10;Description automatically generated">
            <a:extLst>
              <a:ext uri="{FF2B5EF4-FFF2-40B4-BE49-F238E27FC236}">
                <a16:creationId xmlns:a16="http://schemas.microsoft.com/office/drawing/2014/main" id="{CD6E18A6-1C24-267E-CE0D-BD981C49B3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80468" y="-8552"/>
            <a:ext cx="4011532" cy="6866552"/>
          </a:xfrm>
        </p:spPr>
      </p:pic>
      <p:sp>
        <p:nvSpPr>
          <p:cNvPr id="6" name="TextBox 5">
            <a:extLst>
              <a:ext uri="{FF2B5EF4-FFF2-40B4-BE49-F238E27FC236}">
                <a16:creationId xmlns:a16="http://schemas.microsoft.com/office/drawing/2014/main" id="{D34BFE7E-C588-5651-C219-91A175B4AD1B}"/>
              </a:ext>
            </a:extLst>
          </p:cNvPr>
          <p:cNvSpPr txBox="1"/>
          <p:nvPr/>
        </p:nvSpPr>
        <p:spPr>
          <a:xfrm>
            <a:off x="1161166" y="2570294"/>
            <a:ext cx="3397771" cy="377271"/>
          </a:xfrm>
          <a:prstGeom prst="rect">
            <a:avLst/>
          </a:prstGeom>
          <a:noFill/>
        </p:spPr>
        <p:txBody>
          <a:bodyPr wrap="square" rtlCol="0">
            <a:spAutoFit/>
          </a:bodyPr>
          <a:lstStyle/>
          <a:p>
            <a:r>
              <a:rPr lang="en-GB" dirty="0"/>
              <a:t>“To … or not … … ; that is … …”</a:t>
            </a:r>
          </a:p>
        </p:txBody>
      </p:sp>
      <p:sp>
        <p:nvSpPr>
          <p:cNvPr id="7" name="TextBox 6">
            <a:extLst>
              <a:ext uri="{FF2B5EF4-FFF2-40B4-BE49-F238E27FC236}">
                <a16:creationId xmlns:a16="http://schemas.microsoft.com/office/drawing/2014/main" id="{1FDBB67D-342F-2B72-BE79-A790E904204B}"/>
              </a:ext>
            </a:extLst>
          </p:cNvPr>
          <p:cNvSpPr txBox="1"/>
          <p:nvPr/>
        </p:nvSpPr>
        <p:spPr>
          <a:xfrm>
            <a:off x="1161166" y="3863751"/>
            <a:ext cx="3609655" cy="369332"/>
          </a:xfrm>
          <a:prstGeom prst="rect">
            <a:avLst/>
          </a:prstGeom>
          <a:noFill/>
        </p:spPr>
        <p:txBody>
          <a:bodyPr wrap="square" rtlCol="0">
            <a:spAutoFit/>
          </a:bodyPr>
          <a:lstStyle/>
          <a:p>
            <a:r>
              <a:rPr lang="en-GB" dirty="0"/>
              <a:t>“A …! A …! My kingdom for a …!”</a:t>
            </a:r>
          </a:p>
        </p:txBody>
      </p:sp>
      <p:sp>
        <p:nvSpPr>
          <p:cNvPr id="8" name="TextBox 7">
            <a:extLst>
              <a:ext uri="{FF2B5EF4-FFF2-40B4-BE49-F238E27FC236}">
                <a16:creationId xmlns:a16="http://schemas.microsoft.com/office/drawing/2014/main" id="{63F51A45-CF04-7CAE-1FE5-D1FF52DB6919}"/>
              </a:ext>
            </a:extLst>
          </p:cNvPr>
          <p:cNvSpPr txBox="1"/>
          <p:nvPr/>
        </p:nvSpPr>
        <p:spPr>
          <a:xfrm>
            <a:off x="1362274" y="4530433"/>
            <a:ext cx="2830903" cy="369332"/>
          </a:xfrm>
          <a:prstGeom prst="rect">
            <a:avLst/>
          </a:prstGeom>
          <a:noFill/>
        </p:spPr>
        <p:txBody>
          <a:bodyPr wrap="square" rtlCol="0">
            <a:spAutoFit/>
          </a:bodyPr>
          <a:lstStyle/>
          <a:p>
            <a:r>
              <a:rPr lang="en-GB" dirty="0"/>
              <a:t>“If … be the … of … , … on” </a:t>
            </a:r>
          </a:p>
        </p:txBody>
      </p:sp>
      <p:sp>
        <p:nvSpPr>
          <p:cNvPr id="9" name="TextBox 8">
            <a:extLst>
              <a:ext uri="{FF2B5EF4-FFF2-40B4-BE49-F238E27FC236}">
                <a16:creationId xmlns:a16="http://schemas.microsoft.com/office/drawing/2014/main" id="{72F70549-67E0-D1BB-167C-8F972C436803}"/>
              </a:ext>
            </a:extLst>
          </p:cNvPr>
          <p:cNvSpPr txBox="1"/>
          <p:nvPr/>
        </p:nvSpPr>
        <p:spPr>
          <a:xfrm>
            <a:off x="5928523" y="2574263"/>
            <a:ext cx="1053737" cy="369332"/>
          </a:xfrm>
          <a:prstGeom prst="rect">
            <a:avLst/>
          </a:prstGeom>
          <a:noFill/>
        </p:spPr>
        <p:txBody>
          <a:bodyPr wrap="square" rtlCol="0">
            <a:spAutoFit/>
          </a:bodyPr>
          <a:lstStyle/>
          <a:p>
            <a:r>
              <a:rPr lang="en-GB" dirty="0"/>
              <a:t>Hamlet</a:t>
            </a:r>
          </a:p>
        </p:txBody>
      </p:sp>
      <p:sp>
        <p:nvSpPr>
          <p:cNvPr id="10" name="TextBox 9">
            <a:extLst>
              <a:ext uri="{FF2B5EF4-FFF2-40B4-BE49-F238E27FC236}">
                <a16:creationId xmlns:a16="http://schemas.microsoft.com/office/drawing/2014/main" id="{03B74172-DC7E-8371-3512-8D3BFE0D3DF4}"/>
              </a:ext>
            </a:extLst>
          </p:cNvPr>
          <p:cNvSpPr txBox="1"/>
          <p:nvPr/>
        </p:nvSpPr>
        <p:spPr>
          <a:xfrm>
            <a:off x="5819502" y="3786599"/>
            <a:ext cx="1358536" cy="369332"/>
          </a:xfrm>
          <a:prstGeom prst="rect">
            <a:avLst/>
          </a:prstGeom>
          <a:noFill/>
        </p:spPr>
        <p:txBody>
          <a:bodyPr wrap="square" rtlCol="0">
            <a:spAutoFit/>
          </a:bodyPr>
          <a:lstStyle/>
          <a:p>
            <a:r>
              <a:rPr lang="en-GB" dirty="0"/>
              <a:t>Richard III</a:t>
            </a:r>
          </a:p>
        </p:txBody>
      </p:sp>
      <p:sp>
        <p:nvSpPr>
          <p:cNvPr id="11" name="TextBox 10">
            <a:extLst>
              <a:ext uri="{FF2B5EF4-FFF2-40B4-BE49-F238E27FC236}">
                <a16:creationId xmlns:a16="http://schemas.microsoft.com/office/drawing/2014/main" id="{F8D8A82A-7017-A6C3-3DAA-787ED25A72B3}"/>
              </a:ext>
            </a:extLst>
          </p:cNvPr>
          <p:cNvSpPr txBox="1"/>
          <p:nvPr/>
        </p:nvSpPr>
        <p:spPr>
          <a:xfrm>
            <a:off x="5675810" y="4559686"/>
            <a:ext cx="1645920" cy="369332"/>
          </a:xfrm>
          <a:prstGeom prst="rect">
            <a:avLst/>
          </a:prstGeom>
          <a:noFill/>
        </p:spPr>
        <p:txBody>
          <a:bodyPr wrap="square" rtlCol="0">
            <a:spAutoFit/>
          </a:bodyPr>
          <a:lstStyle/>
          <a:p>
            <a:r>
              <a:rPr lang="en-GB" dirty="0"/>
              <a:t>Twelfth Night</a:t>
            </a:r>
          </a:p>
        </p:txBody>
      </p:sp>
      <p:sp>
        <p:nvSpPr>
          <p:cNvPr id="12" name="TextBox 11">
            <a:extLst>
              <a:ext uri="{FF2B5EF4-FFF2-40B4-BE49-F238E27FC236}">
                <a16:creationId xmlns:a16="http://schemas.microsoft.com/office/drawing/2014/main" id="{3DF8FC0D-E657-B27E-0412-724902541827}"/>
              </a:ext>
            </a:extLst>
          </p:cNvPr>
          <p:cNvSpPr txBox="1"/>
          <p:nvPr/>
        </p:nvSpPr>
        <p:spPr>
          <a:xfrm>
            <a:off x="530221" y="5197115"/>
            <a:ext cx="4845582" cy="646331"/>
          </a:xfrm>
          <a:prstGeom prst="rect">
            <a:avLst/>
          </a:prstGeom>
          <a:noFill/>
        </p:spPr>
        <p:txBody>
          <a:bodyPr wrap="square" rtlCol="0">
            <a:spAutoFit/>
          </a:bodyPr>
          <a:lstStyle/>
          <a:p>
            <a:pPr algn="ctr"/>
            <a:r>
              <a:rPr lang="en-GB" dirty="0"/>
              <a:t>“Your silence … offends me, and … … merry … becomes you”</a:t>
            </a:r>
          </a:p>
        </p:txBody>
      </p:sp>
      <p:sp>
        <p:nvSpPr>
          <p:cNvPr id="13" name="TextBox 12">
            <a:extLst>
              <a:ext uri="{FF2B5EF4-FFF2-40B4-BE49-F238E27FC236}">
                <a16:creationId xmlns:a16="http://schemas.microsoft.com/office/drawing/2014/main" id="{3E8D9429-76DB-F67B-5B7C-9425CD9E9165}"/>
              </a:ext>
            </a:extLst>
          </p:cNvPr>
          <p:cNvSpPr txBox="1"/>
          <p:nvPr/>
        </p:nvSpPr>
        <p:spPr>
          <a:xfrm>
            <a:off x="5632431" y="5138624"/>
            <a:ext cx="1645920" cy="646331"/>
          </a:xfrm>
          <a:prstGeom prst="rect">
            <a:avLst/>
          </a:prstGeom>
          <a:noFill/>
        </p:spPr>
        <p:txBody>
          <a:bodyPr wrap="square" rtlCol="0">
            <a:spAutoFit/>
          </a:bodyPr>
          <a:lstStyle/>
          <a:p>
            <a:pPr algn="ctr"/>
            <a:r>
              <a:rPr lang="en-GB" dirty="0"/>
              <a:t>Much ado about nothing</a:t>
            </a:r>
          </a:p>
        </p:txBody>
      </p:sp>
      <p:sp>
        <p:nvSpPr>
          <p:cNvPr id="15" name="TextBox 14">
            <a:extLst>
              <a:ext uri="{FF2B5EF4-FFF2-40B4-BE49-F238E27FC236}">
                <a16:creationId xmlns:a16="http://schemas.microsoft.com/office/drawing/2014/main" id="{F20E2E10-D5C0-4C5C-A4B2-710835990958}"/>
              </a:ext>
            </a:extLst>
          </p:cNvPr>
          <p:cNvSpPr txBox="1"/>
          <p:nvPr/>
        </p:nvSpPr>
        <p:spPr>
          <a:xfrm>
            <a:off x="644208" y="3124061"/>
            <a:ext cx="4277468" cy="369332"/>
          </a:xfrm>
          <a:prstGeom prst="rect">
            <a:avLst/>
          </a:prstGeom>
          <a:noFill/>
        </p:spPr>
        <p:txBody>
          <a:bodyPr wrap="square" rtlCol="0">
            <a:spAutoFit/>
          </a:bodyPr>
          <a:lstStyle/>
          <a:p>
            <a:r>
              <a:rPr lang="en-GB" dirty="0"/>
              <a:t>“Tis an ill cook that cannot lick his own …” </a:t>
            </a:r>
          </a:p>
        </p:txBody>
      </p:sp>
      <p:sp>
        <p:nvSpPr>
          <p:cNvPr id="16" name="TextBox 15">
            <a:extLst>
              <a:ext uri="{FF2B5EF4-FFF2-40B4-BE49-F238E27FC236}">
                <a16:creationId xmlns:a16="http://schemas.microsoft.com/office/drawing/2014/main" id="{BEA0FEA3-3B9E-A6FF-C9EC-98D9692ABE70}"/>
              </a:ext>
            </a:extLst>
          </p:cNvPr>
          <p:cNvSpPr txBox="1"/>
          <p:nvPr/>
        </p:nvSpPr>
        <p:spPr>
          <a:xfrm>
            <a:off x="5473336" y="3140268"/>
            <a:ext cx="2050869" cy="369332"/>
          </a:xfrm>
          <a:prstGeom prst="rect">
            <a:avLst/>
          </a:prstGeom>
          <a:noFill/>
        </p:spPr>
        <p:txBody>
          <a:bodyPr wrap="square" rtlCol="0">
            <a:spAutoFit/>
          </a:bodyPr>
          <a:lstStyle/>
          <a:p>
            <a:r>
              <a:rPr lang="en-GB" dirty="0"/>
              <a:t>Romeo and Juliet</a:t>
            </a:r>
          </a:p>
        </p:txBody>
      </p:sp>
      <p:sp>
        <p:nvSpPr>
          <p:cNvPr id="17" name="TextBox 16">
            <a:extLst>
              <a:ext uri="{FF2B5EF4-FFF2-40B4-BE49-F238E27FC236}">
                <a16:creationId xmlns:a16="http://schemas.microsoft.com/office/drawing/2014/main" id="{DE2D4584-ED36-E533-9AA6-027A0B1A8426}"/>
              </a:ext>
            </a:extLst>
          </p:cNvPr>
          <p:cNvSpPr txBox="1"/>
          <p:nvPr/>
        </p:nvSpPr>
        <p:spPr>
          <a:xfrm>
            <a:off x="644208" y="1867122"/>
            <a:ext cx="4878359" cy="369332"/>
          </a:xfrm>
          <a:prstGeom prst="rect">
            <a:avLst/>
          </a:prstGeom>
          <a:noFill/>
        </p:spPr>
        <p:txBody>
          <a:bodyPr wrap="square" rtlCol="0">
            <a:spAutoFit/>
          </a:bodyPr>
          <a:lstStyle/>
          <a:p>
            <a:r>
              <a:rPr lang="en-GB" b="0" i="0" dirty="0">
                <a:solidFill>
                  <a:srgbClr val="040C28"/>
                </a:solidFill>
                <a:effectLst/>
                <a:latin typeface="Google Sans"/>
              </a:rPr>
              <a:t>“O Romeo, Romeo, wherefore art … Romeo?”</a:t>
            </a:r>
            <a:r>
              <a:rPr lang="en-GB" b="0" i="0" dirty="0">
                <a:solidFill>
                  <a:srgbClr val="1F1F1F"/>
                </a:solidFill>
                <a:effectLst/>
                <a:latin typeface="Google Sans"/>
              </a:rPr>
              <a:t> </a:t>
            </a:r>
            <a:endParaRPr lang="en-GB" dirty="0"/>
          </a:p>
        </p:txBody>
      </p:sp>
      <p:sp>
        <p:nvSpPr>
          <p:cNvPr id="18" name="TextBox 17">
            <a:extLst>
              <a:ext uri="{FF2B5EF4-FFF2-40B4-BE49-F238E27FC236}">
                <a16:creationId xmlns:a16="http://schemas.microsoft.com/office/drawing/2014/main" id="{AA00CD31-182A-0AA4-0371-1F9FDA4B73B1}"/>
              </a:ext>
            </a:extLst>
          </p:cNvPr>
          <p:cNvSpPr txBox="1"/>
          <p:nvPr/>
        </p:nvSpPr>
        <p:spPr>
          <a:xfrm>
            <a:off x="5522567" y="1878209"/>
            <a:ext cx="2050869" cy="369332"/>
          </a:xfrm>
          <a:prstGeom prst="rect">
            <a:avLst/>
          </a:prstGeom>
          <a:noFill/>
        </p:spPr>
        <p:txBody>
          <a:bodyPr wrap="square" rtlCol="0">
            <a:spAutoFit/>
          </a:bodyPr>
          <a:lstStyle/>
          <a:p>
            <a:r>
              <a:rPr lang="en-GB" dirty="0"/>
              <a:t>Romeo and Juliet</a:t>
            </a:r>
          </a:p>
        </p:txBody>
      </p:sp>
      <p:sp>
        <p:nvSpPr>
          <p:cNvPr id="19" name="TextBox 18">
            <a:extLst>
              <a:ext uri="{FF2B5EF4-FFF2-40B4-BE49-F238E27FC236}">
                <a16:creationId xmlns:a16="http://schemas.microsoft.com/office/drawing/2014/main" id="{241495A3-B7F7-B8D9-8274-DE83732BC37E}"/>
              </a:ext>
            </a:extLst>
          </p:cNvPr>
          <p:cNvSpPr txBox="1"/>
          <p:nvPr/>
        </p:nvSpPr>
        <p:spPr>
          <a:xfrm>
            <a:off x="1591883" y="5870099"/>
            <a:ext cx="2601294" cy="646331"/>
          </a:xfrm>
          <a:prstGeom prst="rect">
            <a:avLst/>
          </a:prstGeom>
          <a:noFill/>
        </p:spPr>
        <p:txBody>
          <a:bodyPr wrap="square" rtlCol="0">
            <a:spAutoFit/>
          </a:bodyPr>
          <a:lstStyle/>
          <a:p>
            <a:r>
              <a:rPr lang="en-GB" dirty="0"/>
              <a:t>“</a:t>
            </a:r>
            <a:r>
              <a:rPr lang="en-GB" dirty="0">
                <a:solidFill>
                  <a:srgbClr val="000000"/>
                </a:solidFill>
                <a:latin typeface="lato" panose="020F0502020204030203" pitchFamily="34" charset="0"/>
              </a:rPr>
              <a:t> … …</a:t>
            </a:r>
            <a:r>
              <a:rPr lang="en-GB" b="0" i="0" dirty="0">
                <a:solidFill>
                  <a:srgbClr val="000000"/>
                </a:solidFill>
                <a:effectLst/>
                <a:latin typeface="lato" panose="020F0502020204030203" pitchFamily="34" charset="0"/>
              </a:rPr>
              <a:t> your …, … face,</a:t>
            </a:r>
            <a:br>
              <a:rPr lang="en-GB" dirty="0"/>
            </a:br>
            <a:r>
              <a:rPr lang="en-GB" b="0" i="0" dirty="0">
                <a:solidFill>
                  <a:srgbClr val="000000"/>
                </a:solidFill>
                <a:effectLst/>
                <a:latin typeface="lato" panose="020F0502020204030203" pitchFamily="34" charset="0"/>
              </a:rPr>
              <a:t>… Chieftain … the …!” </a:t>
            </a:r>
            <a:endParaRPr lang="en-GB" dirty="0"/>
          </a:p>
        </p:txBody>
      </p:sp>
      <p:sp>
        <p:nvSpPr>
          <p:cNvPr id="20" name="TextBox 19">
            <a:extLst>
              <a:ext uri="{FF2B5EF4-FFF2-40B4-BE49-F238E27FC236}">
                <a16:creationId xmlns:a16="http://schemas.microsoft.com/office/drawing/2014/main" id="{317A4AD6-89A3-41E4-48C7-E4BA2BE57B94}"/>
              </a:ext>
            </a:extLst>
          </p:cNvPr>
          <p:cNvSpPr txBox="1"/>
          <p:nvPr/>
        </p:nvSpPr>
        <p:spPr>
          <a:xfrm>
            <a:off x="5450210" y="6280822"/>
            <a:ext cx="2050869" cy="369332"/>
          </a:xfrm>
          <a:prstGeom prst="rect">
            <a:avLst/>
          </a:prstGeom>
          <a:noFill/>
        </p:spPr>
        <p:txBody>
          <a:bodyPr wrap="square" rtlCol="0">
            <a:spAutoFit/>
          </a:bodyPr>
          <a:lstStyle/>
          <a:p>
            <a:r>
              <a:rPr lang="en-GB" dirty="0"/>
              <a:t>Address to a Haggis</a:t>
            </a:r>
          </a:p>
        </p:txBody>
      </p:sp>
      <p:sp>
        <p:nvSpPr>
          <p:cNvPr id="22" name="TextBox 21">
            <a:extLst>
              <a:ext uri="{FF2B5EF4-FFF2-40B4-BE49-F238E27FC236}">
                <a16:creationId xmlns:a16="http://schemas.microsoft.com/office/drawing/2014/main" id="{E9B09141-0A62-24CA-CA2A-260C4533FCD7}"/>
              </a:ext>
            </a:extLst>
          </p:cNvPr>
          <p:cNvSpPr txBox="1"/>
          <p:nvPr/>
        </p:nvSpPr>
        <p:spPr>
          <a:xfrm>
            <a:off x="5766326" y="5994561"/>
            <a:ext cx="1512025" cy="369332"/>
          </a:xfrm>
          <a:prstGeom prst="rect">
            <a:avLst/>
          </a:prstGeom>
          <a:noFill/>
        </p:spPr>
        <p:txBody>
          <a:bodyPr wrap="square">
            <a:spAutoFit/>
          </a:bodyPr>
          <a:lstStyle/>
          <a:p>
            <a:r>
              <a:rPr lang="en-GB" dirty="0"/>
              <a:t>Robert Burns </a:t>
            </a:r>
          </a:p>
        </p:txBody>
      </p:sp>
    </p:spTree>
    <p:extLst>
      <p:ext uri="{BB962C8B-B14F-4D97-AF65-F5344CB8AC3E}">
        <p14:creationId xmlns:p14="http://schemas.microsoft.com/office/powerpoint/2010/main" val="865136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P spid="15" grpId="0"/>
      <p:bldP spid="16" grpId="0"/>
      <p:bldP spid="17" grpId="0"/>
      <p:bldP spid="18" grpId="0"/>
      <p:bldP spid="19" grpId="0"/>
      <p:bldP spid="20"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AC686-140C-F006-7D76-98B6FA215A96}"/>
              </a:ext>
            </a:extLst>
          </p:cNvPr>
          <p:cNvSpPr>
            <a:spLocks noGrp="1"/>
          </p:cNvSpPr>
          <p:nvPr>
            <p:ph type="title"/>
          </p:nvPr>
        </p:nvSpPr>
        <p:spPr/>
        <p:txBody>
          <a:bodyPr/>
          <a:lstStyle/>
          <a:p>
            <a:r>
              <a:rPr lang="en-GB" dirty="0"/>
              <a:t>Coding time</a:t>
            </a:r>
          </a:p>
        </p:txBody>
      </p:sp>
      <p:sp>
        <p:nvSpPr>
          <p:cNvPr id="3" name="Content Placeholder 2">
            <a:extLst>
              <a:ext uri="{FF2B5EF4-FFF2-40B4-BE49-F238E27FC236}">
                <a16:creationId xmlns:a16="http://schemas.microsoft.com/office/drawing/2014/main" id="{8CDEF1FD-D182-97BF-F6A2-C1BD1F4171CD}"/>
              </a:ext>
            </a:extLst>
          </p:cNvPr>
          <p:cNvSpPr>
            <a:spLocks noGrp="1"/>
          </p:cNvSpPr>
          <p:nvPr>
            <p:ph idx="1"/>
          </p:nvPr>
        </p:nvSpPr>
        <p:spPr/>
        <p:txBody>
          <a:bodyPr/>
          <a:lstStyle/>
          <a:p>
            <a:r>
              <a:rPr lang="en-GB" dirty="0"/>
              <a:t>Missing data exploration.</a:t>
            </a:r>
          </a:p>
          <a:p>
            <a:r>
              <a:rPr lang="en-GB" dirty="0"/>
              <a:t>Determining proportion of missing data present in dataset.</a:t>
            </a:r>
          </a:p>
          <a:p>
            <a:r>
              <a:rPr lang="en-GB" dirty="0"/>
              <a:t>Evaluating missing data by participant and by variable.</a:t>
            </a:r>
          </a:p>
          <a:p>
            <a:r>
              <a:rPr lang="en-GB" dirty="0"/>
              <a:t>Basic testing to determine missing data type.</a:t>
            </a:r>
          </a:p>
          <a:p>
            <a:r>
              <a:rPr lang="en-GB" dirty="0"/>
              <a:t>Methods of exploring missing data:</a:t>
            </a:r>
          </a:p>
          <a:p>
            <a:pPr lvl="1"/>
            <a:r>
              <a:rPr lang="en-GB" dirty="0"/>
              <a:t>Missing data overview.</a:t>
            </a:r>
          </a:p>
          <a:p>
            <a:pPr lvl="1"/>
            <a:r>
              <a:rPr lang="en-GB" dirty="0"/>
              <a:t>Shadow matrices to compare missing data and to present missing data.</a:t>
            </a:r>
          </a:p>
          <a:p>
            <a:pPr lvl="1"/>
            <a:r>
              <a:rPr lang="en-GB" dirty="0"/>
              <a:t>Using shadow matrices for visual and statistical exploration of our variables.</a:t>
            </a:r>
          </a:p>
        </p:txBody>
      </p:sp>
    </p:spTree>
    <p:extLst>
      <p:ext uri="{BB962C8B-B14F-4D97-AF65-F5344CB8AC3E}">
        <p14:creationId xmlns:p14="http://schemas.microsoft.com/office/powerpoint/2010/main" val="2303227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924D84CD-5280-4B52-B96E-8EDAA2B20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6BC8DD5A-2177-6753-E2F9-C07A00190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1" cy="1696413"/>
          </a:xfrm>
          <a:prstGeom prst="rect">
            <a:avLst/>
          </a:prstGeom>
          <a:ln>
            <a:noFill/>
          </a:ln>
          <a:effectLst>
            <a:outerShdw blurRad="304800" dist="114300" dir="5460000" sx="92000" sy="92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1142901" y="274104"/>
            <a:ext cx="9906199" cy="1157242"/>
          </a:xfrm>
        </p:spPr>
        <p:txBody>
          <a:bodyPr>
            <a:normAutofit/>
          </a:bodyPr>
          <a:lstStyle/>
          <a:p>
            <a:pPr algn="ctr"/>
            <a:r>
              <a:rPr lang="en-GB" sz="3700"/>
              <a:t>Missing data option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1389144" y="1696413"/>
            <a:ext cx="7542301" cy="782532"/>
          </a:xfrm>
        </p:spPr>
        <p:txBody>
          <a:bodyPr/>
          <a:lstStyle/>
          <a:p>
            <a:pPr marL="0" indent="0" defTabSz="758952">
              <a:spcBef>
                <a:spcPts val="830"/>
              </a:spcBef>
              <a:buNone/>
            </a:pPr>
            <a:r>
              <a:rPr lang="en-GB" sz="2324" kern="1200" dirty="0">
                <a:solidFill>
                  <a:schemeClr val="tx1"/>
                </a:solidFill>
                <a:latin typeface="+mn-lt"/>
                <a:ea typeface="+mn-ea"/>
                <a:cs typeface="+mn-cs"/>
              </a:rPr>
              <a:t>MCAR data effect</a:t>
            </a:r>
            <a:endParaRPr lang="en-GB" dirty="0"/>
          </a:p>
        </p:txBody>
      </p:sp>
      <p:sp>
        <p:nvSpPr>
          <p:cNvPr id="10" name="TextBox 9">
            <a:extLst>
              <a:ext uri="{FF2B5EF4-FFF2-40B4-BE49-F238E27FC236}">
                <a16:creationId xmlns:a16="http://schemas.microsoft.com/office/drawing/2014/main" id="{A1DD9D4C-27AF-9FEC-91F9-A84B0B05FDD9}"/>
              </a:ext>
            </a:extLst>
          </p:cNvPr>
          <p:cNvSpPr txBox="1"/>
          <p:nvPr/>
        </p:nvSpPr>
        <p:spPr>
          <a:xfrm>
            <a:off x="1362482" y="3050250"/>
            <a:ext cx="1778090" cy="552202"/>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List-wise deletion/ pair-wise deletion</a:t>
            </a:r>
            <a:endParaRPr lang="en-GB"/>
          </a:p>
        </p:txBody>
      </p:sp>
      <p:sp>
        <p:nvSpPr>
          <p:cNvPr id="11" name="TextBox 10">
            <a:extLst>
              <a:ext uri="{FF2B5EF4-FFF2-40B4-BE49-F238E27FC236}">
                <a16:creationId xmlns:a16="http://schemas.microsoft.com/office/drawing/2014/main" id="{E48270ED-FF7C-0763-16EA-EA1CFEA385F1}"/>
              </a:ext>
            </a:extLst>
          </p:cNvPr>
          <p:cNvSpPr txBox="1"/>
          <p:nvPr/>
        </p:nvSpPr>
        <p:spPr>
          <a:xfrm>
            <a:off x="4043781" y="3050250"/>
            <a:ext cx="1539789" cy="552202"/>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Arithmetic Mean imputation (AMI)</a:t>
            </a:r>
            <a:endParaRPr lang="en-GB"/>
          </a:p>
        </p:txBody>
      </p:sp>
      <p:sp>
        <p:nvSpPr>
          <p:cNvPr id="12" name="TextBox 11">
            <a:extLst>
              <a:ext uri="{FF2B5EF4-FFF2-40B4-BE49-F238E27FC236}">
                <a16:creationId xmlns:a16="http://schemas.microsoft.com/office/drawing/2014/main" id="{7337AD01-3DE4-00E1-7573-C47E423F8463}"/>
              </a:ext>
            </a:extLst>
          </p:cNvPr>
          <p:cNvSpPr txBox="1"/>
          <p:nvPr/>
        </p:nvSpPr>
        <p:spPr>
          <a:xfrm>
            <a:off x="6345132" y="3050249"/>
            <a:ext cx="1833082" cy="782137"/>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Stochastic Regression imputation (SRI)</a:t>
            </a:r>
            <a:endParaRPr lang="en-GB"/>
          </a:p>
        </p:txBody>
      </p:sp>
      <p:sp>
        <p:nvSpPr>
          <p:cNvPr id="13" name="TextBox 12">
            <a:extLst>
              <a:ext uri="{FF2B5EF4-FFF2-40B4-BE49-F238E27FC236}">
                <a16:creationId xmlns:a16="http://schemas.microsoft.com/office/drawing/2014/main" id="{E6E0231E-2A8E-BAF3-1933-BA072257EC99}"/>
              </a:ext>
            </a:extLst>
          </p:cNvPr>
          <p:cNvSpPr txBox="1"/>
          <p:nvPr/>
        </p:nvSpPr>
        <p:spPr>
          <a:xfrm>
            <a:off x="8931445" y="2973517"/>
            <a:ext cx="1974728" cy="782137"/>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Full information maximum likelihood (FIML) imputation</a:t>
            </a:r>
            <a:endParaRPr lang="en-GB"/>
          </a:p>
        </p:txBody>
      </p:sp>
      <p:sp>
        <p:nvSpPr>
          <p:cNvPr id="14" name="TextBox 13">
            <a:extLst>
              <a:ext uri="{FF2B5EF4-FFF2-40B4-BE49-F238E27FC236}">
                <a16:creationId xmlns:a16="http://schemas.microsoft.com/office/drawing/2014/main" id="{57CEB309-ED32-10F6-DAF0-0F66BE7B16E3}"/>
              </a:ext>
            </a:extLst>
          </p:cNvPr>
          <p:cNvSpPr txBox="1"/>
          <p:nvPr/>
        </p:nvSpPr>
        <p:spPr>
          <a:xfrm>
            <a:off x="1250830" y="3756049"/>
            <a:ext cx="1889742"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this will have little or no biasing effect on means, variances and covariances of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It can however drastically reduce your sample size</a:t>
            </a:r>
            <a:endParaRPr lang="en-GB"/>
          </a:p>
        </p:txBody>
      </p:sp>
      <p:sp>
        <p:nvSpPr>
          <p:cNvPr id="15" name="TextBox 14">
            <a:extLst>
              <a:ext uri="{FF2B5EF4-FFF2-40B4-BE49-F238E27FC236}">
                <a16:creationId xmlns:a16="http://schemas.microsoft.com/office/drawing/2014/main" id="{58BE6EC7-12FD-72E1-3F5B-862761960A4A}"/>
              </a:ext>
            </a:extLst>
          </p:cNvPr>
          <p:cNvSpPr txBox="1"/>
          <p:nvPr/>
        </p:nvSpPr>
        <p:spPr>
          <a:xfrm>
            <a:off x="3782150" y="3756049"/>
            <a:ext cx="1889741"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AMI will have little effect on biasing your mean values. </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However, it will drastically bias your variance, covariance,  and regression outputs</a:t>
            </a:r>
            <a:endParaRPr lang="en-GB"/>
          </a:p>
        </p:txBody>
      </p:sp>
      <p:sp>
        <p:nvSpPr>
          <p:cNvPr id="16" name="TextBox 15">
            <a:extLst>
              <a:ext uri="{FF2B5EF4-FFF2-40B4-BE49-F238E27FC236}">
                <a16:creationId xmlns:a16="http://schemas.microsoft.com/office/drawing/2014/main" id="{423C3BF4-C811-98FA-D04D-4DB8D5F44A1D}"/>
              </a:ext>
            </a:extLst>
          </p:cNvPr>
          <p:cNvSpPr txBox="1"/>
          <p:nvPr/>
        </p:nvSpPr>
        <p:spPr>
          <a:xfrm>
            <a:off x="6201818" y="3717797"/>
            <a:ext cx="2096380"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using SRI will have little effect on biasing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use, you need to ensure that the assumptions of SRI are met, and that the proportion of missing data is appropriate</a:t>
            </a:r>
            <a:endParaRPr lang="en-GB"/>
          </a:p>
        </p:txBody>
      </p:sp>
      <p:sp>
        <p:nvSpPr>
          <p:cNvPr id="17" name="TextBox 16">
            <a:extLst>
              <a:ext uri="{FF2B5EF4-FFF2-40B4-BE49-F238E27FC236}">
                <a16:creationId xmlns:a16="http://schemas.microsoft.com/office/drawing/2014/main" id="{7E6D8E3D-0A7D-9FEB-32DE-A16C545F1B45}"/>
              </a:ext>
            </a:extLst>
          </p:cNvPr>
          <p:cNvSpPr txBox="1"/>
          <p:nvPr/>
        </p:nvSpPr>
        <p:spPr>
          <a:xfrm>
            <a:off x="8844790" y="3816041"/>
            <a:ext cx="2096380" cy="2468625"/>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using FIML will have little effect on biasing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use, you need to ensure that the assumptions of FIML are met, and that the proportion of missing data is appropriate</a:t>
            </a:r>
            <a:endParaRPr lang="en-GB"/>
          </a:p>
        </p:txBody>
      </p:sp>
    </p:spTree>
    <p:extLst>
      <p:ext uri="{BB962C8B-B14F-4D97-AF65-F5344CB8AC3E}">
        <p14:creationId xmlns:p14="http://schemas.microsoft.com/office/powerpoint/2010/main" val="2302213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MCAR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500716530"/>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dirty="0"/>
                        <a:t>14.98</a:t>
                      </a:r>
                    </a:p>
                  </a:txBody>
                  <a:tcPr/>
                </a:tc>
                <a:tc>
                  <a:txBody>
                    <a:bodyPr/>
                    <a:lstStyle/>
                    <a:p>
                      <a:r>
                        <a:rPr lang="en-GB" dirty="0"/>
                        <a:t>14.98</a:t>
                      </a:r>
                    </a:p>
                  </a:txBody>
                  <a:tcPr/>
                </a:tc>
                <a:tc>
                  <a:txBody>
                    <a:bodyPr/>
                    <a:lstStyle/>
                    <a:p>
                      <a:r>
                        <a:rPr lang="en-GB" dirty="0"/>
                        <a:t>15.01</a:t>
                      </a:r>
                    </a:p>
                  </a:txBody>
                  <a:tcPr/>
                </a:tc>
                <a:tc>
                  <a:txBody>
                    <a:bodyPr/>
                    <a:lstStyle/>
                    <a:p>
                      <a:r>
                        <a:rPr lang="en-GB" dirty="0"/>
                        <a:t>14.99</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dirty="0"/>
                        <a:t>24.86</a:t>
                      </a:r>
                    </a:p>
                  </a:txBody>
                  <a:tcPr/>
                </a:tc>
                <a:tc>
                  <a:txBody>
                    <a:bodyPr/>
                    <a:lstStyle/>
                    <a:p>
                      <a:r>
                        <a:rPr lang="en-GB" b="1" dirty="0"/>
                        <a:t>-6.33</a:t>
                      </a:r>
                    </a:p>
                  </a:txBody>
                  <a:tcPr/>
                </a:tc>
                <a:tc>
                  <a:txBody>
                    <a:bodyPr/>
                    <a:lstStyle/>
                    <a:p>
                      <a:r>
                        <a:rPr lang="en-GB" dirty="0"/>
                        <a:t>24.91</a:t>
                      </a:r>
                    </a:p>
                  </a:txBody>
                  <a:tcPr/>
                </a:tc>
                <a:tc>
                  <a:txBody>
                    <a:bodyPr/>
                    <a:lstStyle/>
                    <a:p>
                      <a:r>
                        <a:rPr lang="en-GB" dirty="0"/>
                        <a:t>24.66</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0" dirty="0"/>
                        <a:t>40.44</a:t>
                      </a:r>
                    </a:p>
                  </a:txBody>
                  <a:tcPr/>
                </a:tc>
                <a:tc>
                  <a:txBody>
                    <a:bodyPr/>
                    <a:lstStyle/>
                    <a:p>
                      <a:r>
                        <a:rPr lang="en-GB" b="1" dirty="0"/>
                        <a:t>19.95</a:t>
                      </a:r>
                    </a:p>
                  </a:txBody>
                  <a:tcPr/>
                </a:tc>
                <a:tc>
                  <a:txBody>
                    <a:bodyPr/>
                    <a:lstStyle/>
                    <a:p>
                      <a:r>
                        <a:rPr lang="en-GB" b="0" dirty="0"/>
                        <a:t>40.40</a:t>
                      </a:r>
                    </a:p>
                  </a:txBody>
                  <a:tcPr/>
                </a:tc>
                <a:tc>
                  <a:txBody>
                    <a:bodyPr/>
                    <a:lstStyle/>
                    <a:p>
                      <a:r>
                        <a:rPr lang="en-GB" b="0" dirty="0"/>
                        <a:t>39.75</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0" dirty="0"/>
                        <a:t>-.40</a:t>
                      </a:r>
                    </a:p>
                  </a:txBody>
                  <a:tcPr/>
                </a:tc>
                <a:tc>
                  <a:txBody>
                    <a:bodyPr/>
                    <a:lstStyle/>
                    <a:p>
                      <a:r>
                        <a:rPr lang="en-GB" b="1" dirty="0"/>
                        <a:t>-.28</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1305512881"/>
                  </a:ext>
                </a:extLst>
              </a:tr>
            </a:tbl>
          </a:graphicData>
        </a:graphic>
      </p:graphicFrame>
      <p:sp>
        <p:nvSpPr>
          <p:cNvPr id="3" name="TextBox 2">
            <a:extLst>
              <a:ext uri="{FF2B5EF4-FFF2-40B4-BE49-F238E27FC236}">
                <a16:creationId xmlns:a16="http://schemas.microsoft.com/office/drawing/2014/main" id="{5A00D33E-AB87-2E9A-C2DD-4A9C98216B6B}"/>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4406175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6227</TotalTime>
  <Words>3961</Words>
  <Application>Microsoft Office PowerPoint</Application>
  <PresentationFormat>Widescreen</PresentationFormat>
  <Paragraphs>497</Paragraphs>
  <Slides>31</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Calibri Light</vt:lpstr>
      <vt:lpstr>Google Sans</vt:lpstr>
      <vt:lpstr>Helvetica Neue</vt:lpstr>
      <vt:lpstr>lato</vt:lpstr>
      <vt:lpstr>robotoregular</vt:lpstr>
      <vt:lpstr>Office Theme</vt:lpstr>
      <vt:lpstr>Much ado about nothing:</vt:lpstr>
      <vt:lpstr>Course aims</vt:lpstr>
      <vt:lpstr>Confession space</vt:lpstr>
      <vt:lpstr>How do we identify something that doesn’t exist? </vt:lpstr>
      <vt:lpstr>Labelling something that doesn’t exist - missing data categories (Rubin, 1987)</vt:lpstr>
      <vt:lpstr>Shakespearian imputation</vt:lpstr>
      <vt:lpstr>Coding time</vt:lpstr>
      <vt:lpstr>Missing data option and missing data consequences</vt:lpstr>
      <vt:lpstr>Simulated MCAR estimates</vt:lpstr>
      <vt:lpstr>Simulated MCAR estimates</vt:lpstr>
      <vt:lpstr>Coding and visualising effects on MCAR data</vt:lpstr>
      <vt:lpstr>Missing data option and missing data consequences</vt:lpstr>
      <vt:lpstr>Simulated MAR estimates</vt:lpstr>
      <vt:lpstr>Simulated MAR estimates</vt:lpstr>
      <vt:lpstr>Coding and visualising effects on MAR data</vt:lpstr>
      <vt:lpstr>MNAR missing data options and missing data consequences</vt:lpstr>
      <vt:lpstr>Simulated MNAR estimates</vt:lpstr>
      <vt:lpstr>Simulated MNAR estimates</vt:lpstr>
      <vt:lpstr>Coding and visualising effects on MNAR data</vt:lpstr>
      <vt:lpstr>End of part 1</vt:lpstr>
      <vt:lpstr>Part 2</vt:lpstr>
      <vt:lpstr>Imputation consideration</vt:lpstr>
      <vt:lpstr>Multiple Imputation Stages (Enders, 2022)</vt:lpstr>
      <vt:lpstr>Details of multiple imputation</vt:lpstr>
      <vt:lpstr>How many imputations are needed?</vt:lpstr>
      <vt:lpstr>Predictive Mean Matching (PMM)</vt:lpstr>
      <vt:lpstr>Coding</vt:lpstr>
      <vt:lpstr>Reporting missing data fundamentals*</vt:lpstr>
      <vt:lpstr>Missing data research opportunities</vt:lpstr>
      <vt:lpstr>Part 2  Summary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Much ado about nothing:</dc:title>
  <dc:creator>Rhys Davies</dc:creator>
  <cp:lastModifiedBy>Rhys Davies</cp:lastModifiedBy>
  <cp:revision>18</cp:revision>
  <dcterms:created xsi:type="dcterms:W3CDTF">2023-09-21T16:08:24Z</dcterms:created>
  <dcterms:modified xsi:type="dcterms:W3CDTF">2023-11-02T18:52:59Z</dcterms:modified>
</cp:coreProperties>
</file>

<file path=docProps/thumbnail.jpeg>
</file>